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59" r:id="rId2"/>
    <p:sldId id="388" r:id="rId3"/>
    <p:sldId id="635" r:id="rId4"/>
    <p:sldId id="633" r:id="rId5"/>
    <p:sldId id="679" r:id="rId6"/>
    <p:sldId id="686" r:id="rId7"/>
    <p:sldId id="690" r:id="rId8"/>
    <p:sldId id="678" r:id="rId9"/>
    <p:sldId id="682" r:id="rId10"/>
    <p:sldId id="683" r:id="rId11"/>
    <p:sldId id="605" r:id="rId12"/>
    <p:sldId id="628" r:id="rId13"/>
    <p:sldId id="547" r:id="rId14"/>
    <p:sldId id="666" r:id="rId15"/>
    <p:sldId id="684" r:id="rId16"/>
    <p:sldId id="648" r:id="rId17"/>
    <p:sldId id="652" r:id="rId18"/>
    <p:sldId id="564" r:id="rId19"/>
    <p:sldId id="665" r:id="rId20"/>
    <p:sldId id="685" r:id="rId21"/>
    <p:sldId id="687" r:id="rId22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15356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07EC4"/>
    <a:srgbClr val="666666"/>
    <a:srgbClr val="445469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8" autoAdjust="0"/>
    <p:restoredTop sz="96202" autoAdjust="0"/>
  </p:normalViewPr>
  <p:slideViewPr>
    <p:cSldViewPr snapToGrid="0" snapToObjects="1">
      <p:cViewPr>
        <p:scale>
          <a:sx n="50" d="100"/>
          <a:sy n="50" d="100"/>
        </p:scale>
        <p:origin x="-600" y="360"/>
      </p:cViewPr>
      <p:guideLst>
        <p:guide orient="horz" pos="4320"/>
        <p:guide pos="15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2.xlsx"/><Relationship Id="rId3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Relationship Id="rId3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5509513786368"/>
          <c:y val="0.0343624579283316"/>
          <c:w val="0.940449048621363"/>
          <c:h val="0.882857033535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 Channel 1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20.0</c:v>
                </c:pt>
                <c:pt idx="1">
                  <c:v>40.0</c:v>
                </c:pt>
                <c:pt idx="2">
                  <c:v>32.0</c:v>
                </c:pt>
                <c:pt idx="3">
                  <c:v>25.0</c:v>
                </c:pt>
                <c:pt idx="4">
                  <c:v>37.0</c:v>
                </c:pt>
                <c:pt idx="5">
                  <c:v>25.0</c:v>
                </c:pt>
                <c:pt idx="6">
                  <c:v>28.0</c:v>
                </c:pt>
                <c:pt idx="7">
                  <c:v>26.0</c:v>
                </c:pt>
                <c:pt idx="8">
                  <c:v>23.0</c:v>
                </c:pt>
                <c:pt idx="9">
                  <c:v>29.0</c:v>
                </c:pt>
                <c:pt idx="10">
                  <c:v>27.0</c:v>
                </c:pt>
                <c:pt idx="11">
                  <c:v>31.0</c:v>
                </c:pt>
                <c:pt idx="12">
                  <c:v>34.0</c:v>
                </c:pt>
                <c:pt idx="13">
                  <c:v>26.0</c:v>
                </c:pt>
                <c:pt idx="14">
                  <c:v>26.0</c:v>
                </c:pt>
                <c:pt idx="15">
                  <c:v>15.0</c:v>
                </c:pt>
                <c:pt idx="16">
                  <c:v>25.0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WiFi Channel 2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20.0</c:v>
                </c:pt>
                <c:pt idx="1">
                  <c:v>26.0</c:v>
                </c:pt>
                <c:pt idx="2">
                  <c:v>25.0</c:v>
                </c:pt>
                <c:pt idx="3">
                  <c:v>17.0</c:v>
                </c:pt>
                <c:pt idx="4">
                  <c:v>15.0</c:v>
                </c:pt>
                <c:pt idx="5">
                  <c:v>18.0</c:v>
                </c:pt>
                <c:pt idx="6">
                  <c:v>19.0</c:v>
                </c:pt>
                <c:pt idx="7">
                  <c:v>29.0</c:v>
                </c:pt>
                <c:pt idx="8">
                  <c:v>20.0</c:v>
                </c:pt>
                <c:pt idx="9">
                  <c:v>23.0</c:v>
                </c:pt>
                <c:pt idx="10">
                  <c:v>27.0</c:v>
                </c:pt>
                <c:pt idx="11">
                  <c:v>20.0</c:v>
                </c:pt>
                <c:pt idx="12">
                  <c:v>24.0</c:v>
                </c:pt>
                <c:pt idx="13">
                  <c:v>22.0</c:v>
                </c:pt>
                <c:pt idx="14">
                  <c:v>18.0</c:v>
                </c:pt>
                <c:pt idx="15">
                  <c:v>17.0</c:v>
                </c:pt>
                <c:pt idx="16">
                  <c:v>16.0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WiFi Channel 3</c:v>
                </c:pt>
              </c:strCache>
            </c:strRef>
          </c:tx>
          <c:spPr>
            <a:ln w="76200" cap="flat" cmpd="sng" algn="ctr">
              <a:solidFill>
                <a:schemeClr val="accent3">
                  <a:shade val="50000"/>
                </a:schemeClr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0.0</c:v>
                </c:pt>
                <c:pt idx="1">
                  <c:v>12.0</c:v>
                </c:pt>
                <c:pt idx="2">
                  <c:v>15.0</c:v>
                </c:pt>
                <c:pt idx="3">
                  <c:v>14.0</c:v>
                </c:pt>
                <c:pt idx="4">
                  <c:v>18.0</c:v>
                </c:pt>
                <c:pt idx="5">
                  <c:v>16.0</c:v>
                </c:pt>
                <c:pt idx="6">
                  <c:v>17.0</c:v>
                </c:pt>
                <c:pt idx="7">
                  <c:v>15.0</c:v>
                </c:pt>
                <c:pt idx="8">
                  <c:v>19.0</c:v>
                </c:pt>
                <c:pt idx="9">
                  <c:v>22.0</c:v>
                </c:pt>
                <c:pt idx="10">
                  <c:v>19.0</c:v>
                </c:pt>
                <c:pt idx="11">
                  <c:v>28.0</c:v>
                </c:pt>
                <c:pt idx="12">
                  <c:v>18.0</c:v>
                </c:pt>
                <c:pt idx="13">
                  <c:v>16.0</c:v>
                </c:pt>
                <c:pt idx="14">
                  <c:v>17.0</c:v>
                </c:pt>
                <c:pt idx="15">
                  <c:v>18.0</c:v>
                </c:pt>
                <c:pt idx="16">
                  <c:v>19.0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WiFi Channel 4</c:v>
                </c:pt>
              </c:strCache>
            </c:strRef>
          </c:tx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54.0</c:v>
                </c:pt>
                <c:pt idx="1">
                  <c:v>28.0</c:v>
                </c:pt>
                <c:pt idx="2">
                  <c:v>17.0</c:v>
                </c:pt>
                <c:pt idx="3">
                  <c:v>25.0</c:v>
                </c:pt>
                <c:pt idx="4">
                  <c:v>54.0</c:v>
                </c:pt>
                <c:pt idx="5">
                  <c:v>79.0</c:v>
                </c:pt>
                <c:pt idx="6">
                  <c:v>53.0</c:v>
                </c:pt>
                <c:pt idx="7">
                  <c:v>42.0</c:v>
                </c:pt>
                <c:pt idx="8">
                  <c:v>53.0</c:v>
                </c:pt>
                <c:pt idx="9">
                  <c:v>47.0</c:v>
                </c:pt>
                <c:pt idx="10">
                  <c:v>25.0</c:v>
                </c:pt>
                <c:pt idx="11">
                  <c:v>33.0</c:v>
                </c:pt>
                <c:pt idx="12">
                  <c:v>77.0</c:v>
                </c:pt>
                <c:pt idx="13">
                  <c:v>26.0</c:v>
                </c:pt>
                <c:pt idx="14">
                  <c:v>38.0</c:v>
                </c:pt>
                <c:pt idx="15">
                  <c:v>47.0</c:v>
                </c:pt>
                <c:pt idx="16">
                  <c:v>59.0</c:v>
                </c:pt>
                <c:pt idx="17">
                  <c:v>50.0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406984"/>
        <c:axId val="-2116146280"/>
      </c:lineChart>
      <c:catAx>
        <c:axId val="2142406984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16146280"/>
        <c:crosses val="autoZero"/>
        <c:auto val="1"/>
        <c:lblAlgn val="ctr"/>
        <c:lblOffset val="100"/>
        <c:noMultiLvlLbl val="0"/>
      </c:catAx>
      <c:valAx>
        <c:axId val="-2116146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42406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98943006498089"/>
          <c:y val="0.0586591453524044"/>
          <c:w val="0.940449048621363"/>
          <c:h val="0.882857033535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 Channel 1</c:v>
                </c:pt>
              </c:strCache>
            </c:strRef>
          </c:tx>
          <c:spPr>
            <a:ln w="76200" cmpd="sng"/>
          </c:spPr>
          <c:marker>
            <c:symbol val="none"/>
          </c:marker>
          <c:dPt>
            <c:idx val="12"/>
            <c:marker/>
            <c:bubble3D val="0"/>
          </c:dPt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7.0</c:v>
                </c:pt>
                <c:pt idx="1">
                  <c:v>6.0</c:v>
                </c:pt>
                <c:pt idx="2">
                  <c:v>6.0</c:v>
                </c:pt>
                <c:pt idx="3">
                  <c:v>8.0</c:v>
                </c:pt>
                <c:pt idx="4">
                  <c:v>5.0</c:v>
                </c:pt>
                <c:pt idx="5">
                  <c:v>6.0</c:v>
                </c:pt>
                <c:pt idx="6">
                  <c:v>4.0</c:v>
                </c:pt>
                <c:pt idx="7">
                  <c:v>6.0</c:v>
                </c:pt>
                <c:pt idx="8">
                  <c:v>4.0</c:v>
                </c:pt>
                <c:pt idx="9">
                  <c:v>6.0</c:v>
                </c:pt>
                <c:pt idx="10">
                  <c:v>5.0</c:v>
                </c:pt>
                <c:pt idx="11">
                  <c:v>4.0</c:v>
                </c:pt>
                <c:pt idx="12">
                  <c:v>8.0</c:v>
                </c:pt>
                <c:pt idx="13">
                  <c:v>6.0</c:v>
                </c:pt>
                <c:pt idx="14">
                  <c:v>5.0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WiFi Channel 2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6.0</c:v>
                </c:pt>
                <c:pt idx="1">
                  <c:v>3.0</c:v>
                </c:pt>
                <c:pt idx="2">
                  <c:v>5.0</c:v>
                </c:pt>
                <c:pt idx="3">
                  <c:v>7.0</c:v>
                </c:pt>
                <c:pt idx="4">
                  <c:v>8.0</c:v>
                </c:pt>
                <c:pt idx="5">
                  <c:v>6.0</c:v>
                </c:pt>
                <c:pt idx="6">
                  <c:v>5.0</c:v>
                </c:pt>
                <c:pt idx="7">
                  <c:v>7.0</c:v>
                </c:pt>
                <c:pt idx="8">
                  <c:v>8.0</c:v>
                </c:pt>
                <c:pt idx="9">
                  <c:v>5.0</c:v>
                </c:pt>
                <c:pt idx="10">
                  <c:v>7.0</c:v>
                </c:pt>
                <c:pt idx="11">
                  <c:v>6.0</c:v>
                </c:pt>
                <c:pt idx="12">
                  <c:v>7.0</c:v>
                </c:pt>
                <c:pt idx="13">
                  <c:v>3.0</c:v>
                </c:pt>
                <c:pt idx="14">
                  <c:v>6.0</c:v>
                </c:pt>
                <c:pt idx="15">
                  <c:v>6.0</c:v>
                </c:pt>
                <c:pt idx="16">
                  <c:v>6.0</c:v>
                </c:pt>
                <c:pt idx="17">
                  <c:v>3.0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WiFi Channel 3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4.0</c:v>
                </c:pt>
                <c:pt idx="1">
                  <c:v>4.0</c:v>
                </c:pt>
                <c:pt idx="2">
                  <c:v>6.0</c:v>
                </c:pt>
                <c:pt idx="3">
                  <c:v>6.0</c:v>
                </c:pt>
                <c:pt idx="4">
                  <c:v>4.0</c:v>
                </c:pt>
                <c:pt idx="5">
                  <c:v>6.0</c:v>
                </c:pt>
                <c:pt idx="6">
                  <c:v>4.0</c:v>
                </c:pt>
                <c:pt idx="7">
                  <c:v>6.0</c:v>
                </c:pt>
                <c:pt idx="8">
                  <c:v>5.0</c:v>
                </c:pt>
                <c:pt idx="9">
                  <c:v>6.0</c:v>
                </c:pt>
                <c:pt idx="10">
                  <c:v>5.0</c:v>
                </c:pt>
                <c:pt idx="11">
                  <c:v>6.0</c:v>
                </c:pt>
                <c:pt idx="12">
                  <c:v>6.0</c:v>
                </c:pt>
                <c:pt idx="13">
                  <c:v>7.0</c:v>
                </c:pt>
                <c:pt idx="14">
                  <c:v>5.0</c:v>
                </c:pt>
                <c:pt idx="15">
                  <c:v>6.0</c:v>
                </c:pt>
                <c:pt idx="16">
                  <c:v>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WiFi Channel 4</c:v>
                </c:pt>
              </c:strCache>
            </c:strRef>
          </c:tx>
          <c:marker>
            <c:symbol val="none"/>
          </c:marker>
          <c:cat>
            <c:strRef>
              <c:f>Sheet1!$A$2:$A$19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11.0</c:v>
                </c:pt>
                <c:pt idx="1">
                  <c:v>9.0</c:v>
                </c:pt>
                <c:pt idx="2">
                  <c:v>11.0</c:v>
                </c:pt>
                <c:pt idx="3">
                  <c:v>10.0</c:v>
                </c:pt>
                <c:pt idx="4">
                  <c:v>10.0</c:v>
                </c:pt>
                <c:pt idx="5">
                  <c:v>9.0</c:v>
                </c:pt>
                <c:pt idx="6">
                  <c:v>9.0</c:v>
                </c:pt>
                <c:pt idx="7">
                  <c:v>10.0</c:v>
                </c:pt>
                <c:pt idx="8">
                  <c:v>11.0</c:v>
                </c:pt>
                <c:pt idx="9">
                  <c:v>7.0</c:v>
                </c:pt>
                <c:pt idx="10">
                  <c:v>10.0</c:v>
                </c:pt>
                <c:pt idx="11">
                  <c:v>9.0</c:v>
                </c:pt>
                <c:pt idx="12">
                  <c:v>10.0</c:v>
                </c:pt>
                <c:pt idx="13">
                  <c:v>10.0</c:v>
                </c:pt>
                <c:pt idx="14">
                  <c:v>7.0</c:v>
                </c:pt>
                <c:pt idx="15">
                  <c:v>7.0</c:v>
                </c:pt>
                <c:pt idx="16">
                  <c:v>11.0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52408"/>
        <c:axId val="-2117249288"/>
      </c:lineChart>
      <c:catAx>
        <c:axId val="-2117252408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17249288"/>
        <c:crosses val="autoZero"/>
        <c:auto val="1"/>
        <c:lblAlgn val="ctr"/>
        <c:lblOffset val="100"/>
        <c:noMultiLvlLbl val="0"/>
      </c:catAx>
      <c:valAx>
        <c:axId val="-2117249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17252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95509513786368"/>
          <c:y val="0.0343624579283316"/>
          <c:w val="0.940449048621363"/>
          <c:h val="0.8828570335357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 Channel 1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Sheet1!$A$2:$A$22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4000.0</c:v>
                </c:pt>
                <c:pt idx="1">
                  <c:v>8000.0</c:v>
                </c:pt>
                <c:pt idx="2">
                  <c:v>2500.0</c:v>
                </c:pt>
                <c:pt idx="3">
                  <c:v>1500.0</c:v>
                </c:pt>
                <c:pt idx="4">
                  <c:v>2200.0</c:v>
                </c:pt>
                <c:pt idx="5">
                  <c:v>2000.0</c:v>
                </c:pt>
                <c:pt idx="6">
                  <c:v>4900.0</c:v>
                </c:pt>
                <c:pt idx="7">
                  <c:v>2800.0</c:v>
                </c:pt>
                <c:pt idx="8">
                  <c:v>3200.0</c:v>
                </c:pt>
                <c:pt idx="9">
                  <c:v>9800.0</c:v>
                </c:pt>
                <c:pt idx="10">
                  <c:v>4500.0</c:v>
                </c:pt>
                <c:pt idx="11">
                  <c:v>5500.0</c:v>
                </c:pt>
                <c:pt idx="12">
                  <c:v>5300.0</c:v>
                </c:pt>
                <c:pt idx="13">
                  <c:v>6000.0</c:v>
                </c:pt>
                <c:pt idx="14">
                  <c:v>5000.0</c:v>
                </c:pt>
                <c:pt idx="15">
                  <c:v>12000.0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WiFi Channel 2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Sheet1!$A$2:$A$22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14000.0</c:v>
                </c:pt>
                <c:pt idx="1">
                  <c:v>5200.0</c:v>
                </c:pt>
                <c:pt idx="2">
                  <c:v>10000.0</c:v>
                </c:pt>
                <c:pt idx="3">
                  <c:v>11800.0</c:v>
                </c:pt>
                <c:pt idx="4">
                  <c:v>11900.0</c:v>
                </c:pt>
                <c:pt idx="5">
                  <c:v>12000.0</c:v>
                </c:pt>
                <c:pt idx="6">
                  <c:v>11000.0</c:v>
                </c:pt>
                <c:pt idx="7">
                  <c:v>11500.0</c:v>
                </c:pt>
                <c:pt idx="8">
                  <c:v>8500.0</c:v>
                </c:pt>
                <c:pt idx="9">
                  <c:v>10500.0</c:v>
                </c:pt>
                <c:pt idx="10">
                  <c:v>10500.0</c:v>
                </c:pt>
                <c:pt idx="11">
                  <c:v>10000.0</c:v>
                </c:pt>
                <c:pt idx="12">
                  <c:v>12000.0</c:v>
                </c:pt>
                <c:pt idx="13">
                  <c:v>10200.0</c:v>
                </c:pt>
                <c:pt idx="14">
                  <c:v>12200.0</c:v>
                </c:pt>
                <c:pt idx="15">
                  <c:v>12200.0</c:v>
                </c:pt>
                <c:pt idx="16">
                  <c:v>12800.0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WiFi Channel 3</c:v>
                </c:pt>
              </c:strCache>
            </c:strRef>
          </c:tx>
          <c:spPr>
            <a:ln w="76200" cmpd="sng"/>
          </c:spPr>
          <c:marker>
            <c:symbol val="none"/>
          </c:marker>
          <c:cat>
            <c:strRef>
              <c:f>Sheet1!$A$2:$A$22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0.0</c:v>
                </c:pt>
                <c:pt idx="1">
                  <c:v>15300.0</c:v>
                </c:pt>
                <c:pt idx="2">
                  <c:v>14200.0</c:v>
                </c:pt>
                <c:pt idx="3">
                  <c:v>14000.0</c:v>
                </c:pt>
                <c:pt idx="4">
                  <c:v>13000.0</c:v>
                </c:pt>
                <c:pt idx="5">
                  <c:v>13900.0</c:v>
                </c:pt>
                <c:pt idx="6">
                  <c:v>13900.0</c:v>
                </c:pt>
                <c:pt idx="7">
                  <c:v>13300.0</c:v>
                </c:pt>
                <c:pt idx="8">
                  <c:v>13300.0</c:v>
                </c:pt>
                <c:pt idx="9">
                  <c:v>13300.0</c:v>
                </c:pt>
                <c:pt idx="10">
                  <c:v>12900.0</c:v>
                </c:pt>
                <c:pt idx="11">
                  <c:v>13500.0</c:v>
                </c:pt>
                <c:pt idx="12">
                  <c:v>10200.0</c:v>
                </c:pt>
                <c:pt idx="13">
                  <c:v>11500.0</c:v>
                </c:pt>
                <c:pt idx="14">
                  <c:v>13000.0</c:v>
                </c:pt>
                <c:pt idx="15">
                  <c:v>12500.0</c:v>
                </c:pt>
                <c:pt idx="16">
                  <c:v>13000.0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WiFi Channel 4</c:v>
                </c:pt>
              </c:strCache>
            </c:strRef>
          </c:tx>
          <c:marker>
            <c:symbol val="none"/>
          </c:marker>
          <c:cat>
            <c:strRef>
              <c:f>Sheet1!$A$2:$A$22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5000.0</c:v>
                </c:pt>
                <c:pt idx="1">
                  <c:v>2100.0</c:v>
                </c:pt>
                <c:pt idx="2">
                  <c:v>2200.0</c:v>
                </c:pt>
                <c:pt idx="3">
                  <c:v>2100.0</c:v>
                </c:pt>
                <c:pt idx="4">
                  <c:v>3900.0</c:v>
                </c:pt>
                <c:pt idx="5">
                  <c:v>2100.0</c:v>
                </c:pt>
                <c:pt idx="6">
                  <c:v>2300.0</c:v>
                </c:pt>
                <c:pt idx="7">
                  <c:v>3800.0</c:v>
                </c:pt>
                <c:pt idx="8">
                  <c:v>2200.0</c:v>
                </c:pt>
                <c:pt idx="9">
                  <c:v>2400.0</c:v>
                </c:pt>
                <c:pt idx="10">
                  <c:v>3000.0</c:v>
                </c:pt>
                <c:pt idx="11">
                  <c:v>2000.0</c:v>
                </c:pt>
                <c:pt idx="12">
                  <c:v>2800.0</c:v>
                </c:pt>
                <c:pt idx="13">
                  <c:v>3000.0</c:v>
                </c:pt>
                <c:pt idx="14">
                  <c:v>2000.0</c:v>
                </c:pt>
                <c:pt idx="15">
                  <c:v>2800.0</c:v>
                </c:pt>
                <c:pt idx="16">
                  <c:v>4100.0</c:v>
                </c:pt>
                <c:pt idx="17">
                  <c:v>4000.0</c:v>
                </c:pt>
                <c:pt idx="18">
                  <c:v>4200.0</c:v>
                </c:pt>
                <c:pt idx="19">
                  <c:v>3000.0</c:v>
                </c:pt>
                <c:pt idx="20">
                  <c:v>2800.0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243560"/>
        <c:axId val="-2117240440"/>
      </c:lineChart>
      <c:catAx>
        <c:axId val="-211724356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17240440"/>
        <c:crosses val="autoZero"/>
        <c:auto val="1"/>
        <c:lblAlgn val="ctr"/>
        <c:lblOffset val="100"/>
        <c:noMultiLvlLbl val="0"/>
      </c:catAx>
      <c:valAx>
        <c:axId val="-2117240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17243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 year OPEX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20.0</c:v>
                </c:pt>
                <c:pt idx="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CAPEX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10.0</c:v>
                </c:pt>
                <c:pt idx="1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3930264"/>
        <c:axId val="2144035480"/>
        <c:axId val="0"/>
      </c:bar3DChart>
      <c:catAx>
        <c:axId val="2143930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4035480"/>
        <c:crosses val="autoZero"/>
        <c:auto val="1"/>
        <c:lblAlgn val="ctr"/>
        <c:lblOffset val="100"/>
        <c:noMultiLvlLbl val="0"/>
      </c:catAx>
      <c:valAx>
        <c:axId val="21440354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143930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Troubleshooting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20.0</c:v>
                </c:pt>
                <c:pt idx="1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Maintenance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20.0</c:v>
                </c:pt>
                <c:pt idx="1">
                  <c:v>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Deployment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20.0</c:v>
                </c:pt>
                <c:pt idx="1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1601432"/>
        <c:axId val="-2121598456"/>
        <c:axId val="0"/>
      </c:bar3DChart>
      <c:catAx>
        <c:axId val="-212160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21598456"/>
        <c:crosses val="autoZero"/>
        <c:auto val="1"/>
        <c:lblAlgn val="ctr"/>
        <c:lblOffset val="100"/>
        <c:noMultiLvlLbl val="0"/>
      </c:catAx>
      <c:valAx>
        <c:axId val="-2121598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-2121601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0.22103</cdr:x>
      <cdr:y>0.93271</cdr:y>
    </cdr:from>
    <cdr:to>
      <cdr:x>0.82189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6199" y="6914369"/>
          <a:ext cx="7112000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0.22103</cdr:x>
      <cdr:y>0.93271</cdr:y>
    </cdr:from>
    <cdr:to>
      <cdr:x>0.82189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6199" y="6914369"/>
          <a:ext cx="7112000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0.22103</cdr:x>
      <cdr:y>0.93271</cdr:y>
    </cdr:from>
    <cdr:to>
      <cdr:x>0.82189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6199" y="6914369"/>
          <a:ext cx="7112000" cy="492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FCC1-0192-BA46-B240-9E5E512456DE}" type="datetime1">
              <a:rPr lang="en-CA" smtClean="0"/>
              <a:t>17-10-13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A9F1-E33A-AD4D-9605-EEAA0266A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79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9B045075-3076-7346-A75F-0406DA3BB4C5}" type="datetime1">
              <a:rPr lang="en-CA" smtClean="0"/>
              <a:t>17-10-13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7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83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58061" y="3957748"/>
            <a:ext cx="9112724" cy="8310562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70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040965"/>
            <a:ext cx="24377650" cy="5676898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3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3419724"/>
            <a:ext cx="24377650" cy="6316547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3420048" y="3753036"/>
            <a:ext cx="8676664" cy="49821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xmlns:p14="http://schemas.microsoft.com/office/powerpoint/2010/main"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0055781" y="2521311"/>
            <a:ext cx="4266088" cy="4267199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23084" y="4391316"/>
            <a:ext cx="24377644" cy="4250173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7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4167691" y="4000500"/>
            <a:ext cx="6411832" cy="627697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345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2579913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779146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13096308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18265385" y="4265907"/>
            <a:ext cx="3643948" cy="364913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52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3" y="396295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4876229" y="1216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9" y="3964173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9741188" y="3961742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14595131" y="243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595131" y="3965388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19479147" y="3965388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5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3" y="1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4876228" y="3964174"/>
            <a:ext cx="4842676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9741188" y="-1215"/>
            <a:ext cx="487622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14636468" y="3965388"/>
            <a:ext cx="4842680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9479147" y="2431"/>
            <a:ext cx="4898502" cy="396174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677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9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24399930" cy="13716001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63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25662" y="12520246"/>
            <a:ext cx="11723076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9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7" y="2466755"/>
            <a:ext cx="4720487" cy="8450345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5903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5" y="-1"/>
            <a:ext cx="24377651" cy="646043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840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25662" y="12520246"/>
            <a:ext cx="11723076" cy="9378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24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4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791465" y="12512739"/>
            <a:ext cx="8807512" cy="861738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id-ID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www.companyname.com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Lato Light"/>
                <a:cs typeface="Lato Light"/>
              </a:rPr>
              <a:t>© 2016 </a:t>
            </a:r>
            <a:r>
              <a:rPr lang="en-US" sz="2000" dirty="0" err="1" smtClean="0">
                <a:solidFill>
                  <a:schemeClr val="tx2"/>
                </a:solidFill>
                <a:latin typeface="Lato Light"/>
                <a:cs typeface="Lato Light"/>
              </a:rPr>
              <a:t>Motagua</a:t>
            </a:r>
            <a:r>
              <a:rPr lang="en-US" sz="2000" dirty="0" smtClean="0">
                <a:solidFill>
                  <a:schemeClr val="tx2"/>
                </a:solidFill>
                <a:latin typeface="Lato Light"/>
                <a:cs typeface="Lato Light"/>
              </a:rPr>
              <a:t> </a:t>
            </a:r>
            <a:r>
              <a:rPr lang="id-ID" sz="2000" dirty="0" smtClean="0">
                <a:solidFill>
                  <a:schemeClr val="tx2"/>
                </a:solidFill>
                <a:latin typeface="Lato Light"/>
                <a:cs typeface="Lato Light"/>
              </a:rPr>
              <a:t>PowerPoint Multipurpose Theme</a:t>
            </a:r>
            <a:r>
              <a:rPr lang="en-US" sz="2000" dirty="0" smtClean="0">
                <a:solidFill>
                  <a:schemeClr val="tx2"/>
                </a:solidFill>
                <a:latin typeface="Lato Light"/>
                <a:cs typeface="Lato Light"/>
              </a:rPr>
              <a:t>. All Rights Reserved. </a:t>
            </a:r>
            <a:endParaRPr lang="id-ID" sz="2000" dirty="0" smtClean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23019760" y="473371"/>
            <a:ext cx="959010" cy="95901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109564" y="607069"/>
            <a:ext cx="808407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0" i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pPr algn="ctr"/>
              <a:t>‹#›</a:t>
            </a:fld>
            <a:endParaRPr lang="id-ID" sz="2800" b="0" i="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47" r:id="rId2"/>
    <p:sldLayoutId id="2147483788" r:id="rId3"/>
    <p:sldLayoutId id="2147483748" r:id="rId4"/>
    <p:sldLayoutId id="2147483749" r:id="rId5"/>
    <p:sldLayoutId id="2147483657" r:id="rId6"/>
    <p:sldLayoutId id="2147483746" r:id="rId7"/>
    <p:sldLayoutId id="2147483752" r:id="rId8"/>
    <p:sldLayoutId id="2147483736" r:id="rId9"/>
    <p:sldLayoutId id="2147483715" r:id="rId10"/>
    <p:sldLayoutId id="2147483768" r:id="rId11"/>
    <p:sldLayoutId id="2147483714" r:id="rId12"/>
    <p:sldLayoutId id="2147483709" r:id="rId13"/>
    <p:sldLayoutId id="2147483694" r:id="rId14"/>
    <p:sldLayoutId id="2147483722" r:id="rId15"/>
    <p:sldLayoutId id="2147483737" r:id="rId16"/>
    <p:sldLayoutId id="2147483781" r:id="rId17"/>
    <p:sldLayoutId id="2147483770" r:id="rId18"/>
    <p:sldLayoutId id="2147483771" r:id="rId19"/>
    <p:sldLayoutId id="2147483766" r:id="rId20"/>
    <p:sldLayoutId id="2147483787" r:id="rId21"/>
    <p:sldLayoutId id="2147483780" r:id="rId22"/>
    <p:sldLayoutId id="2147483786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2.jp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181600" y="3530600"/>
            <a:ext cx="14046200" cy="5029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40207" y="4915010"/>
            <a:ext cx="12359700" cy="2120005"/>
            <a:chOff x="6067135" y="-485171"/>
            <a:chExt cx="12359700" cy="2120005"/>
          </a:xfrm>
        </p:grpSpPr>
        <p:sp>
          <p:nvSpPr>
            <p:cNvPr id="19" name="TextBox 18"/>
            <p:cNvSpPr txBox="1"/>
            <p:nvPr/>
          </p:nvSpPr>
          <p:spPr>
            <a:xfrm>
              <a:off x="6067135" y="-485171"/>
              <a:ext cx="12359700" cy="120031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7200" b="1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21" name="Subtitle 2"/>
            <p:cNvSpPr txBox="1">
              <a:spLocks/>
            </p:cNvSpPr>
            <p:nvPr/>
          </p:nvSpPr>
          <p:spPr>
            <a:xfrm>
              <a:off x="6335836" y="795718"/>
              <a:ext cx="11655185" cy="83911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Myriad Pro Light"/>
                  <a:cs typeface="Myriad Pro Light"/>
                </a:rPr>
                <a:t>We make </a:t>
              </a:r>
              <a:r>
                <a:rPr lang="en-US" sz="4400" dirty="0" err="1" smtClean="0">
                  <a:solidFill>
                    <a:schemeClr val="bg1">
                      <a:lumMod val="50000"/>
                    </a:schemeClr>
                  </a:solidFill>
                  <a:latin typeface="Myriad Pro Light"/>
                  <a:cs typeface="Myriad Pro Light"/>
                </a:rPr>
                <a:t>WiFi</a:t>
              </a:r>
              <a:r>
                <a:rPr lang="en-US" sz="4400" dirty="0" smtClean="0">
                  <a:solidFill>
                    <a:schemeClr val="bg1">
                      <a:lumMod val="50000"/>
                    </a:schemeClr>
                  </a:solidFill>
                  <a:latin typeface="Myriad Pro Light"/>
                  <a:cs typeface="Myriad Pro Light"/>
                </a:rPr>
                <a:t>. Better.</a:t>
              </a:r>
              <a:endParaRPr lang="en-US" sz="44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307423" y="4181304"/>
            <a:ext cx="3657600" cy="240970"/>
            <a:chOff x="10866255" y="8448874"/>
            <a:chExt cx="2738812" cy="73150"/>
          </a:xfrm>
        </p:grpSpPr>
        <p:sp>
          <p:nvSpPr>
            <p:cNvPr id="12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8051800" y="12293600"/>
            <a:ext cx="8305800" cy="1219200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O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681" y="11187106"/>
            <a:ext cx="4671860" cy="22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6261064" y="9753117"/>
            <a:ext cx="2019336" cy="666092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Lapse Time</a:t>
            </a:r>
            <a:endParaRPr lang="en-US" sz="2600" dirty="0">
              <a:latin typeface="Myriad Pro"/>
              <a:cs typeface="Myriad Pro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42215452"/>
              </p:ext>
            </p:extLst>
          </p:nvPr>
        </p:nvGraphicFramePr>
        <p:xfrm>
          <a:off x="1066801" y="2236494"/>
          <a:ext cx="11836402" cy="73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 rot="16200000">
            <a:off x="-1333767" y="4432030"/>
            <a:ext cx="4165601" cy="635541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Download rate (</a:t>
            </a:r>
            <a:r>
              <a:rPr lang="en-US" sz="2600" b="1" dirty="0" err="1" smtClean="0">
                <a:latin typeface="Myriad Pro"/>
                <a:cs typeface="Myriad Pro"/>
              </a:rPr>
              <a:t>Kbts</a:t>
            </a:r>
            <a:r>
              <a:rPr lang="en-US" sz="2600" b="1" dirty="0" smtClean="0">
                <a:latin typeface="Myriad Pro"/>
                <a:cs typeface="Myriad Pro"/>
              </a:rPr>
              <a:t>/s)</a:t>
            </a:r>
            <a:endParaRPr lang="en-US" sz="2600" dirty="0"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955800" y="8971004"/>
            <a:ext cx="10795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55800" y="2283126"/>
            <a:ext cx="0" cy="6721254"/>
          </a:xfrm>
          <a:prstGeom prst="line">
            <a:avLst/>
          </a:prstGeom>
          <a:ln>
            <a:solidFill>
              <a:srgbClr val="4454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78000" y="9122294"/>
            <a:ext cx="11455403" cy="864139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400" b="1" dirty="0" smtClean="0">
                <a:latin typeface="Myriad Pro"/>
                <a:cs typeface="Myriad Pro"/>
              </a:rPr>
              <a:t>                   9</a:t>
            </a:r>
            <a:r>
              <a:rPr lang="en-US" sz="2400" dirty="0" smtClean="0">
                <a:latin typeface="Myriad Pro"/>
                <a:cs typeface="Myriad Pro"/>
              </a:rPr>
              <a:t>:40                          10:00                         10:20                   10:40                       11:00</a:t>
            </a:r>
            <a:endParaRPr lang="en-US" sz="2400" dirty="0">
              <a:latin typeface="Myriad Pro"/>
              <a:cs typeface="Myriad Pro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922002" y="1995524"/>
            <a:ext cx="3657600" cy="240970"/>
            <a:chOff x="10866255" y="8448874"/>
            <a:chExt cx="2738812" cy="73150"/>
          </a:xfrm>
        </p:grpSpPr>
        <p:sp>
          <p:nvSpPr>
            <p:cNvPr id="43" name="Rectangle 42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050643" y="199731"/>
            <a:ext cx="7705119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  <a:endParaRPr lang="id-ID" sz="7200" dirty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98034" y="1228963"/>
            <a:ext cx="6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Download Rate Comparison???</a:t>
            </a:r>
            <a:endParaRPr lang="en-US" dirty="0">
              <a:latin typeface="Myriad Pro Light"/>
              <a:cs typeface="Myriad Pro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6200" y="12446000"/>
            <a:ext cx="9059562" cy="127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7043400" y="8176696"/>
            <a:ext cx="4724400" cy="43455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65800" y="9000366"/>
            <a:ext cx="370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WiFi3</a:t>
            </a:r>
            <a:r>
              <a:rPr lang="en-US" sz="3000" baseline="30000" dirty="0" smtClean="0">
                <a:latin typeface="Myriad Pro"/>
                <a:cs typeface="Myriad Pro"/>
              </a:rPr>
              <a:t>TM </a:t>
            </a:r>
            <a:r>
              <a:rPr lang="en-US" sz="3000" dirty="0" smtClean="0">
                <a:latin typeface="Myriad Pro"/>
                <a:cs typeface="Myriad Pro"/>
              </a:rPr>
              <a:t>Channel 1</a:t>
            </a:r>
            <a:endParaRPr lang="en-US" sz="3000" baseline="30000" dirty="0">
              <a:latin typeface="Myriad Pro"/>
              <a:cs typeface="Myriad Pro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465800" y="9869454"/>
            <a:ext cx="370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WiFi3</a:t>
            </a:r>
            <a:r>
              <a:rPr lang="en-US" sz="3000" baseline="30000" dirty="0" smtClean="0">
                <a:latin typeface="Myriad Pro"/>
                <a:cs typeface="Myriad Pro"/>
              </a:rPr>
              <a:t>TM </a:t>
            </a:r>
            <a:r>
              <a:rPr lang="en-US" sz="3000" dirty="0" smtClean="0">
                <a:latin typeface="Myriad Pro"/>
                <a:cs typeface="Myriad Pro"/>
              </a:rPr>
              <a:t>Channel 6</a:t>
            </a:r>
            <a:endParaRPr lang="en-US" sz="3000" baseline="30000" dirty="0">
              <a:latin typeface="Myriad Pro"/>
              <a:cs typeface="Myriad Pro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415000" y="10745014"/>
            <a:ext cx="370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WiFi3</a:t>
            </a:r>
            <a:r>
              <a:rPr lang="en-US" sz="3000" baseline="30000" dirty="0" smtClean="0">
                <a:latin typeface="Myriad Pro"/>
                <a:cs typeface="Myriad Pro"/>
              </a:rPr>
              <a:t>TM </a:t>
            </a:r>
            <a:r>
              <a:rPr lang="en-US" sz="3000" dirty="0" smtClean="0">
                <a:latin typeface="Myriad Pro"/>
                <a:cs typeface="Myriad Pro"/>
              </a:rPr>
              <a:t>Channel 11</a:t>
            </a:r>
            <a:endParaRPr lang="en-US" sz="3000" baseline="30000" dirty="0">
              <a:latin typeface="Myriad Pro"/>
              <a:cs typeface="Myriad Pro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440400" y="11664792"/>
            <a:ext cx="370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Competitor AP</a:t>
            </a:r>
            <a:endParaRPr lang="en-US" sz="3000" baseline="30000" dirty="0">
              <a:latin typeface="Myriad Pro"/>
              <a:cs typeface="Myriad Pr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669000" y="8176696"/>
            <a:ext cx="162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Legend</a:t>
            </a:r>
            <a:endParaRPr lang="en-US" sz="3000" baseline="30000" dirty="0">
              <a:latin typeface="Myriad Pro"/>
              <a:cs typeface="Myriad Pro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368832" y="9000366"/>
            <a:ext cx="490531" cy="521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368832" y="9897953"/>
            <a:ext cx="490531" cy="52125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379685" y="10799652"/>
            <a:ext cx="490531" cy="5212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368832" y="11632400"/>
            <a:ext cx="490531" cy="521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pic>
        <p:nvPicPr>
          <p:cNvPr id="65" name="Picture 64" descr="edgewater-logo-final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8" y="11999256"/>
            <a:ext cx="4178300" cy="144429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4732002" y="2732850"/>
            <a:ext cx="8915400" cy="5078314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As users are added to the Competitor’s AP, using single channel radio architecture, performance degrades to unmanageable levels</a:t>
            </a:r>
          </a:p>
          <a:p>
            <a:pPr marL="571500" indent="-571500" algn="just">
              <a:buFont typeface="Arial"/>
              <a:buChar char="•"/>
            </a:pPr>
            <a:endParaRPr lang="en-US" dirty="0">
              <a:latin typeface="Myriad Pro Light"/>
              <a:cs typeface="Myriad Pro Light"/>
            </a:endParaRPr>
          </a:p>
          <a:p>
            <a:pPr marL="571500" indent="-571500" algn="just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Edgewater’s 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r>
              <a:rPr lang="en-US" dirty="0" smtClean="0">
                <a:latin typeface="Myriad Pro Light"/>
                <a:cs typeface="Myriad Pro Light"/>
              </a:rPr>
              <a:t> powered AP delivers the highest performance to the most users in real-world scenarios (density &amp; interference)</a:t>
            </a:r>
          </a:p>
        </p:txBody>
      </p:sp>
    </p:spTree>
    <p:extLst>
      <p:ext uri="{BB962C8B-B14F-4D97-AF65-F5344CB8AC3E}">
        <p14:creationId xmlns:p14="http://schemas.microsoft.com/office/powerpoint/2010/main" val="35220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bldLvl="3"/>
      <p:bldP spid="47" grpId="0" build="p" bldLvl="3"/>
      <p:bldP spid="52" grpId="0" build="p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386529"/>
            <a:ext cx="24407572" cy="7154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070600"/>
            <a:ext cx="173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Myriad Pro"/>
                <a:cs typeface="Myriad Pro"/>
              </a:rPr>
              <a:t>Let’s look at a real world example….</a:t>
            </a:r>
            <a:endParaRPr lang="en-US" sz="8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291384" y="1479208"/>
            <a:ext cx="3657600" cy="240970"/>
            <a:chOff x="10866255" y="8448874"/>
            <a:chExt cx="2738812" cy="73150"/>
          </a:xfrm>
        </p:grpSpPr>
        <p:sp>
          <p:nvSpPr>
            <p:cNvPr id="27" name="Rectangle 26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26400" y="12268200"/>
            <a:ext cx="8712200" cy="1447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22" y="11880870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29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spect="1"/>
          </p:cNvSpPr>
          <p:nvPr/>
        </p:nvSpPr>
        <p:spPr>
          <a:xfrm rot="16200000">
            <a:off x="-1912179" y="1857426"/>
            <a:ext cx="13716004" cy="10001149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12862636" y="215125"/>
            <a:ext cx="8305800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  <a:endParaRPr lang="id-ID" sz="7200" dirty="0" smtClean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985773" y="3186429"/>
            <a:ext cx="12498691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Myriad Pro Light"/>
              <a:cs typeface="Myriad Pro Light"/>
            </a:endParaRPr>
          </a:p>
          <a:p>
            <a:pPr algn="just"/>
            <a:r>
              <a:rPr lang="en-US" sz="3200" dirty="0" smtClean="0">
                <a:solidFill>
                  <a:schemeClr val="accent4"/>
                </a:solidFill>
                <a:latin typeface="Myriad Pro"/>
                <a:cs typeface="Myriad Pro"/>
              </a:rPr>
              <a:t>PROBLEM: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Restaurant providing high quality food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that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uses </a:t>
            </a:r>
            <a:r>
              <a:rPr lang="en-US" sz="3200" dirty="0" err="1">
                <a:solidFill>
                  <a:schemeClr val="accent4"/>
                </a:solidFill>
                <a:latin typeface="Myriad Pro Light"/>
                <a:cs typeface="Myriad Pro Light"/>
              </a:rPr>
              <a:t>W</a:t>
            </a:r>
            <a:r>
              <a:rPr lang="en-US" sz="3200" dirty="0" err="1" smtClean="0">
                <a:solidFill>
                  <a:schemeClr val="accent4"/>
                </a:solidFill>
                <a:latin typeface="Myriad Pro Light"/>
                <a:cs typeface="Myriad Pro Light"/>
              </a:rPr>
              <a:t>iFi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 for it’s phones, computers, point of sale devices and </a:t>
            </a:r>
            <a:r>
              <a:rPr lang="en-US" sz="3200" dirty="0" err="1">
                <a:solidFill>
                  <a:schemeClr val="accent4"/>
                </a:solidFill>
                <a:latin typeface="Myriad Pro Light"/>
                <a:cs typeface="Myriad Pro Light"/>
              </a:rPr>
              <a:t>W</a:t>
            </a:r>
            <a:r>
              <a:rPr lang="en-US" sz="3200" dirty="0" err="1" smtClean="0">
                <a:solidFill>
                  <a:schemeClr val="accent4"/>
                </a:solidFill>
                <a:latin typeface="Myriad Pro Light"/>
                <a:cs typeface="Myriad Pro Light"/>
              </a:rPr>
              <a:t>iFi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 access for guests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. Traditional </a:t>
            </a:r>
            <a:r>
              <a:rPr lang="en-US" sz="3200" dirty="0" err="1" smtClean="0">
                <a:solidFill>
                  <a:schemeClr val="accent4"/>
                </a:solidFill>
                <a:latin typeface="Myriad Pro Light"/>
                <a:cs typeface="Myriad Pro Light"/>
              </a:rPr>
              <a:t>WiFi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 access point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can not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cope with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density and interference,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which was costing Supply and Demand money and </a:t>
            </a:r>
            <a:r>
              <a:rPr lang="en-US" sz="3200" dirty="0" smtClean="0">
                <a:solidFill>
                  <a:schemeClr val="accent4"/>
                </a:solidFill>
                <a:latin typeface="Myriad Pro Light"/>
                <a:cs typeface="Myriad Pro Light"/>
              </a:rPr>
              <a:t>time</a:t>
            </a:r>
            <a:endParaRPr lang="en-US" sz="3200" dirty="0" smtClean="0">
              <a:solidFill>
                <a:schemeClr val="accent4"/>
              </a:solidFill>
              <a:latin typeface="Myriad Pro Light"/>
              <a:cs typeface="Myriad Pro Light"/>
            </a:endParaRPr>
          </a:p>
          <a:p>
            <a:pPr algn="just"/>
            <a:endParaRPr lang="en-US" sz="3200" dirty="0">
              <a:latin typeface="Myriad Pro"/>
              <a:cs typeface="Myriad Pro"/>
            </a:endParaRPr>
          </a:p>
          <a:p>
            <a:pPr algn="just"/>
            <a:r>
              <a:rPr lang="en-US" sz="3200" dirty="0" smtClean="0">
                <a:solidFill>
                  <a:schemeClr val="accent2"/>
                </a:solidFill>
                <a:latin typeface="Myriad Pro"/>
                <a:cs typeface="Myriad Pro"/>
              </a:rPr>
              <a:t>SOLUTION: 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Edgewater Wireless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deployed a single Access Point and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placed 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the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reservation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app &amp; 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the music streaming service on its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own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channel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. This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significantly 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improved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the performance 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of all </a:t>
            </a:r>
            <a:r>
              <a:rPr lang="en-US" sz="3200" dirty="0" err="1">
                <a:solidFill>
                  <a:schemeClr val="accent2"/>
                </a:solidFill>
                <a:latin typeface="Myriad Pro Light"/>
                <a:cs typeface="Myriad Pro Light"/>
              </a:rPr>
              <a:t>WiFi</a:t>
            </a:r>
            <a:r>
              <a:rPr lang="en-US" sz="3200" dirty="0">
                <a:solidFill>
                  <a:schemeClr val="accent2"/>
                </a:solidFill>
                <a:latin typeface="Myriad Pro Light"/>
                <a:cs typeface="Myriad Pro Light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devices in the 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restaurant as well as </a:t>
            </a:r>
            <a:r>
              <a:rPr lang="en-US" sz="3200" dirty="0" err="1" smtClean="0">
                <a:solidFill>
                  <a:schemeClr val="accent2"/>
                </a:solidFill>
                <a:latin typeface="Myriad Pro Light"/>
                <a:cs typeface="Myriad Pro Light"/>
              </a:rPr>
              <a:t>Jenn</a:t>
            </a:r>
            <a:r>
              <a:rPr lang="en-US" sz="3200" dirty="0" err="1" smtClean="0">
                <a:solidFill>
                  <a:schemeClr val="accent2"/>
                </a:solidFill>
                <a:latin typeface="Myriad Pro Light"/>
                <a:cs typeface="Myriad Pro Light"/>
              </a:rPr>
              <a:t>’s</a:t>
            </a:r>
            <a:r>
              <a:rPr lang="en-US" sz="3200" dirty="0" smtClean="0">
                <a:solidFill>
                  <a:schemeClr val="accent2"/>
                </a:solidFill>
                <a:latin typeface="Myriad Pro Light"/>
                <a:cs typeface="Myriad Pro Light"/>
              </a:rPr>
              <a:t> business</a:t>
            </a:r>
            <a:endParaRPr lang="en-US" sz="3200" dirty="0" smtClean="0">
              <a:solidFill>
                <a:schemeClr val="accent2"/>
              </a:solidFill>
              <a:latin typeface="Myriad Pro Light"/>
              <a:cs typeface="Myriad Pro Light"/>
            </a:endParaRPr>
          </a:p>
          <a:p>
            <a:pPr algn="just"/>
            <a:endParaRPr lang="en-US" sz="3200" dirty="0" smtClean="0">
              <a:latin typeface="Myriad Pro"/>
              <a:cs typeface="Myriad Pro"/>
            </a:endParaRPr>
          </a:p>
          <a:p>
            <a:pPr algn="just"/>
            <a:r>
              <a:rPr lang="en-US" sz="3200" dirty="0" smtClean="0">
                <a:solidFill>
                  <a:schemeClr val="accent1"/>
                </a:solidFill>
                <a:latin typeface="Myriad Pro"/>
                <a:cs typeface="Myriad Pro"/>
              </a:rPr>
              <a:t>RESULT: 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By </a:t>
            </a:r>
            <a:r>
              <a:rPr lang="en-US" sz="3200" dirty="0">
                <a:solidFill>
                  <a:schemeClr val="accent1"/>
                </a:solidFill>
                <a:latin typeface="Myriad Pro Light"/>
                <a:cs typeface="Myriad Pro Light"/>
              </a:rPr>
              <a:t>installing one WiFi3</a:t>
            </a:r>
            <a:r>
              <a:rPr lang="en-US" sz="3200" baseline="30000" dirty="0">
                <a:solidFill>
                  <a:schemeClr val="accent1"/>
                </a:solidFill>
                <a:latin typeface="Myriad Pro Light"/>
                <a:cs typeface="Myriad Pro Light"/>
              </a:rPr>
              <a:t>TM</a:t>
            </a:r>
            <a:r>
              <a:rPr lang="en-US" sz="3200" dirty="0">
                <a:solidFill>
                  <a:schemeClr val="accent1"/>
                </a:solidFill>
                <a:latin typeface="Myriad Pro Light"/>
                <a:cs typeface="Myriad Pro Light"/>
              </a:rPr>
              <a:t> access point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, Edgewater </a:t>
            </a:r>
            <a:r>
              <a:rPr lang="en-US" sz="3200" dirty="0">
                <a:solidFill>
                  <a:schemeClr val="accent1"/>
                </a:solidFill>
                <a:latin typeface="Myriad Pro Light"/>
                <a:cs typeface="Myriad Pro Light"/>
              </a:rPr>
              <a:t>Wireless was able to solve 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the 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density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Myriad Pro Light"/>
                <a:cs typeface="Myriad Pro Light"/>
              </a:rPr>
              <a:t>and interference issues 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while dramatically improving </a:t>
            </a:r>
            <a:r>
              <a:rPr lang="en-US" sz="3200" dirty="0" smtClean="0">
                <a:solidFill>
                  <a:schemeClr val="accent1"/>
                </a:solidFill>
                <a:latin typeface="Myriad Pro Light"/>
                <a:cs typeface="Myriad Pro Light"/>
              </a:rPr>
              <a:t>service</a:t>
            </a:r>
            <a:endParaRPr lang="en-US" sz="3200" dirty="0">
              <a:solidFill>
                <a:schemeClr val="accent1"/>
              </a:solidFill>
              <a:latin typeface="Myriad Pro Light"/>
              <a:cs typeface="Myriad Pro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136148" y="2283409"/>
            <a:ext cx="3657600" cy="240970"/>
            <a:chOff x="10866255" y="8448874"/>
            <a:chExt cx="2738812" cy="73150"/>
          </a:xfrm>
        </p:grpSpPr>
        <p:sp>
          <p:nvSpPr>
            <p:cNvPr id="14" name="Rectangle 13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Screenshot 2016-11-10 13.48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4869" r="3424" b="4325"/>
          <a:stretch/>
        </p:blipFill>
        <p:spPr>
          <a:xfrm>
            <a:off x="838200" y="2524379"/>
            <a:ext cx="80772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upply-and-Demand-Steve-Jennifer-Wal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t="30849" r="4520" b="3559"/>
          <a:stretch/>
        </p:blipFill>
        <p:spPr>
          <a:xfrm>
            <a:off x="2629009" y="7569199"/>
            <a:ext cx="4368799" cy="49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5910539" y="1380478"/>
            <a:ext cx="220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Hospitality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22" name="Picture 21" descr="edgewater-logo-final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8" y="11999256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17487491" y="7902735"/>
            <a:ext cx="1762368" cy="147985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72" name="Rectangle 71"/>
          <p:cNvSpPr/>
          <p:nvPr/>
        </p:nvSpPr>
        <p:spPr>
          <a:xfrm>
            <a:off x="17541383" y="2817116"/>
            <a:ext cx="1762368" cy="147985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71" name="Rectangle 70"/>
          <p:cNvSpPr/>
          <p:nvPr/>
        </p:nvSpPr>
        <p:spPr>
          <a:xfrm>
            <a:off x="5370099" y="2815665"/>
            <a:ext cx="1762368" cy="147985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grpSp>
        <p:nvGrpSpPr>
          <p:cNvPr id="118" name="Group 117"/>
          <p:cNvGrpSpPr/>
          <p:nvPr/>
        </p:nvGrpSpPr>
        <p:grpSpPr>
          <a:xfrm>
            <a:off x="17442170" y="4348631"/>
            <a:ext cx="5150344" cy="2489904"/>
            <a:chOff x="6217425" y="2328987"/>
            <a:chExt cx="4458527" cy="1244952"/>
          </a:xfrm>
        </p:grpSpPr>
        <p:sp>
          <p:nvSpPr>
            <p:cNvPr id="119" name="TextBox 118"/>
            <p:cNvSpPr txBox="1"/>
            <p:nvPr/>
          </p:nvSpPr>
          <p:spPr>
            <a:xfrm>
              <a:off x="6217427" y="2328987"/>
              <a:ext cx="2293202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>
                  <a:solidFill>
                    <a:schemeClr val="tx2"/>
                  </a:solidFill>
                  <a:latin typeface="Myriad Pro"/>
                  <a:cs typeface="Myriad Pro"/>
                </a:rPr>
                <a:t>Performance</a:t>
              </a:r>
              <a:endParaRPr lang="id-ID" dirty="0">
                <a:solidFill>
                  <a:schemeClr val="tx2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17425" y="2576230"/>
              <a:ext cx="4458527" cy="99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Myriad Pro Light"/>
                  <a:cs typeface="Myriad Pro Light"/>
                </a:rPr>
                <a:t>Dramatic increase in network performance </a:t>
              </a:r>
              <a:r>
                <a:rPr lang="en-US" sz="2800" dirty="0" smtClean="0">
                  <a:latin typeface="Myriad Pro Light"/>
                  <a:cs typeface="Myriad Pro Light"/>
                </a:rPr>
                <a:t>for high-density or high-interference applications</a:t>
              </a:r>
              <a:endParaRPr lang="en-US" sz="2800" dirty="0">
                <a:latin typeface="Myriad Pro Light"/>
                <a:cs typeface="Myriad Pro Light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7472181" y="9573510"/>
            <a:ext cx="5313812" cy="3718452"/>
            <a:chOff x="6217425" y="3333319"/>
            <a:chExt cx="4458527" cy="1859226"/>
          </a:xfrm>
        </p:grpSpPr>
        <p:sp>
          <p:nvSpPr>
            <p:cNvPr id="122" name="TextBox 121"/>
            <p:cNvSpPr txBox="1"/>
            <p:nvPr/>
          </p:nvSpPr>
          <p:spPr>
            <a:xfrm>
              <a:off x="6217427" y="3333319"/>
              <a:ext cx="3540833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dirty="0" smtClean="0">
                  <a:solidFill>
                    <a:schemeClr val="tx2"/>
                  </a:solidFill>
                  <a:latin typeface="Myriad Pro"/>
                  <a:cs typeface="Myriad Pro"/>
                </a:rPr>
                <a:t>End-user Satisfaction</a:t>
              </a:r>
              <a:endParaRPr lang="id-ID" dirty="0">
                <a:solidFill>
                  <a:schemeClr val="tx2"/>
                </a:solidFill>
                <a:latin typeface="Myriad Pro"/>
                <a:cs typeface="Myriad Pro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217425" y="3592107"/>
              <a:ext cx="445852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Myriad Pro Light"/>
                  <a:cs typeface="Myriad Pro Light"/>
                </a:rPr>
                <a:t>Delivering the highest quality of service to the most users means fewer truck rolls and lower customer care costs</a:t>
              </a:r>
              <a:endParaRPr lang="en-US" sz="2800" dirty="0">
                <a:latin typeface="Myriad Pro Light"/>
                <a:cs typeface="Myriad Pro Light"/>
              </a:endParaRPr>
            </a:p>
            <a:p>
              <a:pPr>
                <a:lnSpc>
                  <a:spcPct val="150000"/>
                </a:lnSpc>
              </a:pPr>
              <a:endParaRPr lang="en-US" sz="24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>
            <a:off x="5370099" y="7902735"/>
            <a:ext cx="1762368" cy="147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/>
          </a:p>
        </p:txBody>
      </p:sp>
      <p:sp>
        <p:nvSpPr>
          <p:cNvPr id="156" name="TextBox 155"/>
          <p:cNvSpPr txBox="1"/>
          <p:nvPr/>
        </p:nvSpPr>
        <p:spPr>
          <a:xfrm>
            <a:off x="1710282" y="4948368"/>
            <a:ext cx="5500661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dirty="0" smtClean="0">
                <a:latin typeface="Myriad Pro Light"/>
                <a:cs typeface="Myriad Pro Light"/>
              </a:rPr>
              <a:t>Lowest </a:t>
            </a:r>
            <a:r>
              <a:rPr lang="en-US" sz="2800" dirty="0" err="1" smtClean="0">
                <a:latin typeface="Myriad Pro Light"/>
                <a:cs typeface="Myriad Pro Light"/>
              </a:rPr>
              <a:t>Capex</a:t>
            </a:r>
            <a:r>
              <a:rPr lang="en-US" sz="2800" dirty="0" smtClean="0">
                <a:latin typeface="Myriad Pro Light"/>
                <a:cs typeface="Myriad Pro Light"/>
              </a:rPr>
              <a:t> and </a:t>
            </a:r>
            <a:r>
              <a:rPr lang="en-US" sz="2800" dirty="0" err="1" smtClean="0">
                <a:latin typeface="Myriad Pro Light"/>
                <a:cs typeface="Myriad Pro Light"/>
              </a:rPr>
              <a:t>Opex</a:t>
            </a:r>
            <a:r>
              <a:rPr lang="en-US" sz="2800" dirty="0" smtClean="0">
                <a:latin typeface="Myriad Pro Light"/>
                <a:cs typeface="Myriad Pro Light"/>
              </a:rPr>
              <a:t> in the industry</a:t>
            </a:r>
            <a:endParaRPr lang="en-US" sz="2800" dirty="0">
              <a:latin typeface="Myriad Pro Light"/>
              <a:cs typeface="Myriad Pro Light"/>
            </a:endParaRPr>
          </a:p>
        </p:txBody>
      </p:sp>
      <p:grpSp>
        <p:nvGrpSpPr>
          <p:cNvPr id="169" name="Group 168"/>
          <p:cNvGrpSpPr/>
          <p:nvPr/>
        </p:nvGrpSpPr>
        <p:grpSpPr>
          <a:xfrm>
            <a:off x="1170026" y="9585614"/>
            <a:ext cx="6141806" cy="2492416"/>
            <a:chOff x="6217425" y="2316186"/>
            <a:chExt cx="4058835" cy="1246208"/>
          </a:xfrm>
        </p:grpSpPr>
        <p:sp>
          <p:nvSpPr>
            <p:cNvPr id="170" name="TextBox 169"/>
            <p:cNvSpPr txBox="1"/>
            <p:nvPr/>
          </p:nvSpPr>
          <p:spPr>
            <a:xfrm>
              <a:off x="6470595" y="2316186"/>
              <a:ext cx="368713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d-ID" dirty="0" smtClean="0">
                  <a:solidFill>
                    <a:schemeClr val="tx2"/>
                  </a:solidFill>
                  <a:latin typeface="Myriad Pro"/>
                  <a:cs typeface="Myriad Pro"/>
                </a:rPr>
                <a:t>Service Delivery</a:t>
              </a:r>
              <a:endParaRPr lang="id-ID" dirty="0">
                <a:solidFill>
                  <a:schemeClr val="tx2"/>
                </a:solidFill>
                <a:latin typeface="Myriad Pro"/>
                <a:cs typeface="Myriad Pro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6217425" y="2564685"/>
              <a:ext cx="4058835" cy="99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2800" dirty="0" smtClean="0">
                  <a:latin typeface="Myriad Pro Light"/>
                  <a:cs typeface="Myriad Pro Light"/>
                </a:rPr>
                <a:t>Channel density results in a future proof platform for service deliver – voice, video </a:t>
              </a:r>
              <a:r>
                <a:rPr lang="en-US" sz="2800" dirty="0" smtClean="0">
                  <a:latin typeface="Myriad Pro Light"/>
                  <a:cs typeface="Myriad Pro Light"/>
                </a:rPr>
                <a:t>and </a:t>
              </a:r>
              <a:r>
                <a:rPr lang="en-US" sz="2800" dirty="0" smtClean="0">
                  <a:latin typeface="Myriad Pro Light"/>
                  <a:cs typeface="Myriad Pro Light"/>
                </a:rPr>
                <a:t>more</a:t>
              </a:r>
              <a:r>
                <a:rPr lang="en-US" sz="2800" dirty="0" smtClean="0">
                  <a:latin typeface="Myriad Pro Light"/>
                  <a:cs typeface="Myriad Pro Light"/>
                </a:rPr>
                <a:t> </a:t>
              </a:r>
              <a:endParaRPr lang="en-US" sz="2800" dirty="0">
                <a:latin typeface="Myriad Pro Light"/>
                <a:cs typeface="Myriad Pro Light"/>
              </a:endParaRPr>
            </a:p>
          </p:txBody>
        </p:sp>
      </p:grpSp>
      <p:sp>
        <p:nvSpPr>
          <p:cNvPr id="178" name="AutoShape 124"/>
          <p:cNvSpPr>
            <a:spLocks/>
          </p:cNvSpPr>
          <p:nvPr/>
        </p:nvSpPr>
        <p:spPr bwMode="auto">
          <a:xfrm>
            <a:off x="5751314" y="8293466"/>
            <a:ext cx="920458" cy="7356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0" name="AutoShape 123"/>
          <p:cNvSpPr>
            <a:spLocks/>
          </p:cNvSpPr>
          <p:nvPr/>
        </p:nvSpPr>
        <p:spPr bwMode="auto">
          <a:xfrm>
            <a:off x="18035822" y="3104853"/>
            <a:ext cx="814524" cy="8962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14046544" y="5702336"/>
            <a:ext cx="487159" cy="472708"/>
          </a:xfrm>
          <a:custGeom>
            <a:avLst/>
            <a:gdLst>
              <a:gd name="T0" fmla="*/ 1031 w 1032"/>
              <a:gd name="T1" fmla="*/ 0 h 1001"/>
              <a:gd name="T2" fmla="*/ 968 w 1032"/>
              <a:gd name="T3" fmla="*/ 1000 h 1001"/>
              <a:gd name="T4" fmla="*/ 0 w 1032"/>
              <a:gd name="T5" fmla="*/ 1000 h 1001"/>
              <a:gd name="T6" fmla="*/ 1031 w 1032"/>
              <a:gd name="T7" fmla="*/ 0 h 1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2" h="1001">
                <a:moveTo>
                  <a:pt x="1031" y="0"/>
                </a:moveTo>
                <a:lnTo>
                  <a:pt x="968" y="1000"/>
                </a:lnTo>
                <a:lnTo>
                  <a:pt x="0" y="1000"/>
                </a:lnTo>
                <a:lnTo>
                  <a:pt x="1031" y="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lIns="243785" tIns="121892" rIns="243785" bIns="121892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9057266" y="6325986"/>
            <a:ext cx="837628" cy="783400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8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280842" y="142777"/>
            <a:ext cx="8014289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  <a:endParaRPr lang="id-ID" sz="7200" baseline="30000" dirty="0" smtClean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772" y="4400975"/>
            <a:ext cx="739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>
                <a:solidFill>
                  <a:schemeClr val="tx2"/>
                </a:solidFill>
                <a:latin typeface="Myriad Pro"/>
                <a:cs typeface="Myriad Pro"/>
              </a:rPr>
              <a:t>More </a:t>
            </a:r>
            <a:r>
              <a:rPr lang="id-ID" dirty="0" smtClean="0">
                <a:solidFill>
                  <a:schemeClr val="tx2"/>
                </a:solidFill>
                <a:latin typeface="Myriad Pro"/>
                <a:cs typeface="Myriad Pro"/>
              </a:rPr>
              <a:t>Users with Fewer Access Points</a:t>
            </a:r>
            <a:endParaRPr lang="id-ID" dirty="0">
              <a:solidFill>
                <a:schemeClr val="tx2"/>
              </a:solidFill>
              <a:latin typeface="Myriad Pro"/>
              <a:cs typeface="Myriad Pro"/>
            </a:endParaRPr>
          </a:p>
        </p:txBody>
      </p:sp>
      <p:sp>
        <p:nvSpPr>
          <p:cNvPr id="98" name="AutoShape 82"/>
          <p:cNvSpPr>
            <a:spLocks/>
          </p:cNvSpPr>
          <p:nvPr/>
        </p:nvSpPr>
        <p:spPr bwMode="auto">
          <a:xfrm>
            <a:off x="5823539" y="3110927"/>
            <a:ext cx="848233" cy="630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Freeform 169"/>
          <p:cNvSpPr>
            <a:spLocks noChangeArrowheads="1"/>
          </p:cNvSpPr>
          <p:nvPr/>
        </p:nvSpPr>
        <p:spPr bwMode="auto">
          <a:xfrm>
            <a:off x="17951085" y="8209875"/>
            <a:ext cx="784765" cy="627812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24800" y="12364343"/>
            <a:ext cx="8559800" cy="1148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0408599" y="2047704"/>
            <a:ext cx="3657600" cy="240970"/>
            <a:chOff x="10866255" y="8448874"/>
            <a:chExt cx="2738812" cy="73150"/>
          </a:xfrm>
        </p:grpSpPr>
        <p:sp>
          <p:nvSpPr>
            <p:cNvPr id="101" name="Rectangle 100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imag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18168" b="17932"/>
          <a:stretch/>
        </p:blipFill>
        <p:spPr>
          <a:xfrm>
            <a:off x="8985834" y="4494632"/>
            <a:ext cx="6356051" cy="418598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339022" y="1250754"/>
            <a:ext cx="574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Real World Benefits of 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endParaRPr lang="en-US" baseline="30000" dirty="0">
              <a:latin typeface="Myriad Pro Light"/>
              <a:cs typeface="Myriad Pro Light"/>
            </a:endParaRPr>
          </a:p>
        </p:txBody>
      </p:sp>
      <p:pic>
        <p:nvPicPr>
          <p:cNvPr id="43" name="Picture 42" descr="edgewater-logo-final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040" y="11999256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2" grpId="0" animBg="1"/>
      <p:bldP spid="71" grpId="0" animBg="1"/>
      <p:bldP spid="14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278698" y="5384800"/>
            <a:ext cx="3829050" cy="19697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93201" y="5392076"/>
            <a:ext cx="2768600" cy="14700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733605" y="305217"/>
            <a:ext cx="20962938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Financial Value Proposition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77807389"/>
              </p:ext>
            </p:extLst>
          </p:nvPr>
        </p:nvGraphicFramePr>
        <p:xfrm>
          <a:off x="790674" y="4483621"/>
          <a:ext cx="8896260" cy="633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769383096"/>
              </p:ext>
            </p:extLst>
          </p:nvPr>
        </p:nvGraphicFramePr>
        <p:xfrm>
          <a:off x="12604042" y="4568576"/>
          <a:ext cx="8855072" cy="633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36805" y="10754239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>High Density </a:t>
            </a:r>
            <a:r>
              <a:rPr lang="en-US" dirty="0" err="1" smtClean="0">
                <a:latin typeface="Myriad Pro"/>
                <a:cs typeface="Myriad Pro"/>
              </a:rPr>
              <a:t>WiFi</a:t>
            </a:r>
            <a:r>
              <a:rPr lang="en-US" dirty="0" smtClean="0">
                <a:latin typeface="Myriad Pro"/>
                <a:cs typeface="Myriad Pro"/>
              </a:rPr>
              <a:t> Application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405" y="3075290"/>
            <a:ext cx="45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>50% Lower Cash Cost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05249" y="10832454"/>
            <a:ext cx="820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>Average high-density </a:t>
            </a:r>
            <a:r>
              <a:rPr lang="en-US" dirty="0" err="1" smtClean="0">
                <a:latin typeface="Myriad Pro"/>
                <a:cs typeface="Myriad Pro"/>
              </a:rPr>
              <a:t>WiFi</a:t>
            </a:r>
            <a:r>
              <a:rPr lang="en-US" dirty="0" smtClean="0">
                <a:latin typeface="Myriad Pro"/>
                <a:cs typeface="Myriad Pro"/>
              </a:rPr>
              <a:t> Deployment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695794" y="3075290"/>
            <a:ext cx="45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>75% Lower Staff </a:t>
            </a:r>
            <a:r>
              <a:rPr lang="en-US" dirty="0">
                <a:latin typeface="Myriad Pro"/>
                <a:cs typeface="Myriad Pro"/>
              </a:rPr>
              <a:t>C</a:t>
            </a:r>
            <a:r>
              <a:rPr lang="en-US" dirty="0" smtClean="0">
                <a:latin typeface="Myriad Pro"/>
                <a:cs typeface="Myriad Pro"/>
              </a:rPr>
              <a:t>ost</a:t>
            </a:r>
            <a:endParaRPr lang="en-US" dirty="0">
              <a:latin typeface="Myriad Pro"/>
              <a:cs typeface="Myriad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406504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 Light"/>
                <a:cs typeface="Myriad Pro Light"/>
              </a:rPr>
              <a:t>Traditional </a:t>
            </a:r>
            <a:r>
              <a:rPr lang="en-US" sz="2800" dirty="0" err="1" smtClean="0">
                <a:latin typeface="Myriad Pro Light"/>
                <a:cs typeface="Myriad Pro Light"/>
              </a:rPr>
              <a:t>WiFi</a:t>
            </a:r>
            <a:endParaRPr lang="en-US" sz="2800" dirty="0">
              <a:latin typeface="Myriad Pro Light"/>
              <a:cs typeface="Myriad Pr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3408" y="6640126"/>
            <a:ext cx="26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 Light"/>
                <a:cs typeface="Myriad Pro Light"/>
              </a:rPr>
              <a:t>Edgewater </a:t>
            </a:r>
            <a:r>
              <a:rPr lang="en-US" sz="2800" dirty="0" err="1" smtClean="0">
                <a:latin typeface="Myriad Pro Light"/>
                <a:cs typeface="Myriad Pro Light"/>
              </a:rPr>
              <a:t>WiFi</a:t>
            </a:r>
            <a:endParaRPr lang="en-US" sz="2800" dirty="0">
              <a:latin typeface="Myriad Pro Light"/>
              <a:cs typeface="Myriad Pro Ligh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982700" y="406504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 Light"/>
                <a:cs typeface="Myriad Pro Light"/>
              </a:rPr>
              <a:t>Traditional </a:t>
            </a:r>
            <a:r>
              <a:rPr lang="en-US" sz="2800" dirty="0" err="1" smtClean="0">
                <a:latin typeface="Myriad Pro Light"/>
                <a:cs typeface="Myriad Pro Light"/>
              </a:rPr>
              <a:t>WiFi</a:t>
            </a:r>
            <a:endParaRPr lang="en-US" sz="2800" dirty="0">
              <a:latin typeface="Myriad Pro Light"/>
              <a:cs typeface="Myriad Pro Ligh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618102" y="7456132"/>
            <a:ext cx="26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 Light"/>
                <a:cs typeface="Myriad Pro Light"/>
              </a:rPr>
              <a:t>Edgewater </a:t>
            </a:r>
            <a:r>
              <a:rPr lang="en-US" sz="2800" dirty="0" err="1" smtClean="0">
                <a:latin typeface="Myriad Pro Light"/>
                <a:cs typeface="Myriad Pro Light"/>
              </a:rPr>
              <a:t>WiFi</a:t>
            </a:r>
            <a:endParaRPr lang="en-US" sz="2800" dirty="0">
              <a:latin typeface="Myriad Pro Light"/>
              <a:cs typeface="Myriad Pro Ligh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647649" y="1683327"/>
            <a:ext cx="3657600" cy="240970"/>
            <a:chOff x="10866255" y="8448874"/>
            <a:chExt cx="2738812" cy="73150"/>
          </a:xfrm>
        </p:grpSpPr>
        <p:sp>
          <p:nvSpPr>
            <p:cNvPr id="33" name="Rectangle 32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9" name="Picture 38" descr="edgewater-logo-final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12084070"/>
            <a:ext cx="4178300" cy="1444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23955" y="5431487"/>
            <a:ext cx="172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 </a:t>
            </a:r>
            <a:r>
              <a:rPr lang="en-US" sz="3000" dirty="0" smtClean="0">
                <a:latin typeface="Myriad Pro"/>
                <a:cs typeface="Myriad Pro"/>
              </a:rPr>
              <a:t>CAPEX</a:t>
            </a:r>
            <a:endParaRPr lang="en-US" sz="3000" dirty="0">
              <a:latin typeface="Myriad Pro"/>
              <a:cs typeface="Myriad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86934" y="6219244"/>
            <a:ext cx="24756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yriad Pro"/>
                <a:cs typeface="Myriad Pro"/>
              </a:rPr>
              <a:t> </a:t>
            </a:r>
            <a:r>
              <a:rPr lang="en-US" sz="3000" dirty="0" smtClean="0">
                <a:latin typeface="Myriad Pro"/>
                <a:cs typeface="Myriad Pro"/>
              </a:rPr>
              <a:t>5 year OPEX</a:t>
            </a:r>
            <a:endParaRPr lang="en-US" sz="3000" dirty="0">
              <a:latin typeface="Myriad Pro"/>
              <a:cs typeface="Myriad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357" y="6295252"/>
            <a:ext cx="504947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309223" y="5531497"/>
            <a:ext cx="504947" cy="431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242393" y="5471488"/>
            <a:ext cx="313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Deployment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0788245" y="6214012"/>
            <a:ext cx="504947" cy="431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0788246" y="5593686"/>
            <a:ext cx="504947" cy="431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0788245" y="6804020"/>
            <a:ext cx="504947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1293193" y="6096909"/>
            <a:ext cx="313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Maintenance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293193" y="6650907"/>
            <a:ext cx="3135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Myriad Pro"/>
                <a:cs typeface="Myriad Pro"/>
              </a:rPr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18985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386529"/>
            <a:ext cx="24407572" cy="7154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87334" y="5664200"/>
            <a:ext cx="181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Myriad Pro"/>
                <a:cs typeface="Myriad Pro"/>
              </a:rPr>
              <a:t>Let’s talk about the engineering problem….</a:t>
            </a:r>
            <a:endParaRPr lang="en-US" sz="80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56914" y="1479208"/>
            <a:ext cx="3657600" cy="240970"/>
            <a:chOff x="10866255" y="8448874"/>
            <a:chExt cx="2738812" cy="73150"/>
          </a:xfrm>
        </p:grpSpPr>
        <p:sp>
          <p:nvSpPr>
            <p:cNvPr id="27" name="Rectangle 26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026400" y="12268200"/>
            <a:ext cx="8712200" cy="1447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897" y="11880870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3852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2752854" y="3702257"/>
            <a:ext cx="6116177" cy="7367422"/>
            <a:chOff x="1387928" y="2433294"/>
            <a:chExt cx="3058885" cy="3683711"/>
          </a:xfrm>
        </p:grpSpPr>
        <p:sp>
          <p:nvSpPr>
            <p:cNvPr id="7" name="Rectangle 6"/>
            <p:cNvSpPr/>
            <p:nvPr/>
          </p:nvSpPr>
          <p:spPr>
            <a:xfrm>
              <a:off x="1387928" y="2453014"/>
              <a:ext cx="3058885" cy="366399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87928" y="4088465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87928" y="4436808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87928" y="4785150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87928" y="5133493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87928" y="2453014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87928" y="2433294"/>
              <a:ext cx="3058885" cy="367787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63845" y="2480430"/>
              <a:ext cx="1507061" cy="2693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id-ID" sz="2900" dirty="0" smtClean="0">
                  <a:solidFill>
                    <a:schemeClr val="bg1"/>
                  </a:solidFill>
                  <a:latin typeface="Myriad Pro Light"/>
                  <a:cs typeface="Myriad Pro Light"/>
                </a:rPr>
                <a:t>Happy Home User</a:t>
              </a:r>
              <a:endParaRPr lang="id-ID" sz="2900" dirty="0">
                <a:solidFill>
                  <a:schemeClr val="bg1"/>
                </a:solidFill>
                <a:latin typeface="Myriad Pro Light"/>
                <a:cs typeface="Myriad Pro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87928" y="2433294"/>
              <a:ext cx="3058885" cy="367787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05405" y="3702254"/>
            <a:ext cx="6116177" cy="7367425"/>
            <a:chOff x="4615044" y="2248484"/>
            <a:chExt cx="3058885" cy="4083103"/>
          </a:xfrm>
          <a:solidFill>
            <a:srgbClr val="BD392F"/>
          </a:solidFill>
        </p:grpSpPr>
        <p:sp>
          <p:nvSpPr>
            <p:cNvPr id="3" name="Rectangle 2"/>
            <p:cNvSpPr/>
            <p:nvPr/>
          </p:nvSpPr>
          <p:spPr>
            <a:xfrm>
              <a:off x="4615044" y="2248485"/>
              <a:ext cx="3058885" cy="408310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15044" y="2633998"/>
              <a:ext cx="3058885" cy="369758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15044" y="2453014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15044" y="2453014"/>
              <a:ext cx="3058885" cy="387857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15044" y="4088465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15044" y="4436808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5044" y="4785150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5044" y="5133493"/>
              <a:ext cx="3058885" cy="348343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15044" y="2248484"/>
              <a:ext cx="3058885" cy="408310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658980" y="3702257"/>
            <a:ext cx="6116177" cy="7367422"/>
            <a:chOff x="7842672" y="2433294"/>
            <a:chExt cx="3058885" cy="3683711"/>
          </a:xfrm>
        </p:grpSpPr>
        <p:sp>
          <p:nvSpPr>
            <p:cNvPr id="45" name="Rectangle 44"/>
            <p:cNvSpPr/>
            <p:nvPr/>
          </p:nvSpPr>
          <p:spPr>
            <a:xfrm>
              <a:off x="7842672" y="2453014"/>
              <a:ext cx="3058885" cy="3663991"/>
            </a:xfrm>
            <a:prstGeom prst="rect">
              <a:avLst/>
            </a:prstGeom>
            <a:solidFill>
              <a:srgbClr val="F9F9F9"/>
            </a:solidFill>
            <a:ln w="12700" cap="sq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842672" y="4088465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842672" y="4436808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842672" y="4785150"/>
              <a:ext cx="3058885" cy="348343"/>
            </a:xfrm>
            <a:prstGeom prst="rect">
              <a:avLst/>
            </a:prstGeom>
            <a:solidFill>
              <a:srgbClr val="F9F9F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842672" y="5133493"/>
              <a:ext cx="3058885" cy="348343"/>
            </a:xfrm>
            <a:prstGeom prst="rect">
              <a:avLst/>
            </a:prstGeom>
            <a:solidFill>
              <a:srgbClr val="FDFDFD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42672" y="2453014"/>
              <a:ext cx="3058885" cy="348343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42672" y="2433294"/>
              <a:ext cx="3058885" cy="367787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48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803222" y="2453013"/>
              <a:ext cx="1137787" cy="3231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/>
                  </a:solidFill>
                  <a:latin typeface="Myriad Pro Light"/>
                  <a:cs typeface="Myriad Pro Light"/>
                </a:rPr>
                <a:t>Angry Mob</a:t>
              </a:r>
              <a:endParaRPr lang="id-ID" dirty="0">
                <a:solidFill>
                  <a:schemeClr val="bg1"/>
                </a:solidFill>
                <a:latin typeface="Myriad Pro Light"/>
                <a:cs typeface="Myriad Pro Light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842672" y="2433294"/>
              <a:ext cx="3058885" cy="367787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008975" y="152817"/>
            <a:ext cx="12679075" cy="1965485"/>
            <a:chOff x="5988388" y="483017"/>
            <a:chExt cx="12679075" cy="1965485"/>
          </a:xfrm>
        </p:grpSpPr>
        <p:sp>
          <p:nvSpPr>
            <p:cNvPr id="71" name="TextBox 70"/>
            <p:cNvSpPr txBox="1"/>
            <p:nvPr/>
          </p:nvSpPr>
          <p:spPr>
            <a:xfrm>
              <a:off x="5988388" y="483017"/>
              <a:ext cx="12359700" cy="120031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73" name="Subtitle 2"/>
            <p:cNvSpPr txBox="1">
              <a:spLocks/>
            </p:cNvSpPr>
            <p:nvPr/>
          </p:nvSpPr>
          <p:spPr>
            <a:xfrm>
              <a:off x="5988388" y="1609386"/>
              <a:ext cx="1267907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Myriad Pro Light"/>
                  <a:cs typeface="Myriad Pro Light"/>
                </a:rPr>
                <a:t>Why doesn’t my access point from Vendor X do the job? It’s got the latest 802.11n/</a:t>
              </a:r>
              <a:r>
                <a:rPr lang="en-US" sz="3600" dirty="0" smtClean="0">
                  <a:latin typeface="Myriad Pro Light"/>
                  <a:cs typeface="Myriad Pro Light"/>
                </a:rPr>
                <a:t>ac/ax, </a:t>
              </a:r>
              <a:r>
                <a:rPr lang="en-US" sz="3600" dirty="0" smtClean="0">
                  <a:latin typeface="Myriad Pro Light"/>
                  <a:cs typeface="Myriad Pro Light"/>
                </a:rPr>
                <a:t>a controller and is supposed to be the greatest!?</a:t>
              </a:r>
              <a:endParaRPr lang="en-US" sz="3600" dirty="0">
                <a:solidFill>
                  <a:schemeClr val="accent1"/>
                </a:solidFill>
                <a:latin typeface="Myriad Pro Light"/>
                <a:cs typeface="Myriad Pro Light"/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>
            <a:off x="4495800" y="4775200"/>
            <a:ext cx="15219159" cy="1320800"/>
          </a:xfrm>
          <a:prstGeom prst="rightArrow">
            <a:avLst/>
          </a:prstGeom>
          <a:ln>
            <a:solidFill>
              <a:srgbClr val="1E273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>
            <a:off x="4186147" y="9787660"/>
            <a:ext cx="15219159" cy="1270341"/>
          </a:xfrm>
          <a:prstGeom prst="rightArrow">
            <a:avLst/>
          </a:prstGeom>
          <a:ln>
            <a:solidFill>
              <a:srgbClr val="1E273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43684" y="10066065"/>
            <a:ext cx="570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yriad Pro Light"/>
                <a:cs typeface="Myriad Pro Light"/>
              </a:rPr>
              <a:t>Decreasing performance</a:t>
            </a:r>
            <a:endParaRPr lang="en-US" dirty="0">
              <a:solidFill>
                <a:srgbClr val="FFFFFF"/>
              </a:solidFill>
              <a:latin typeface="Myriad Pro Light"/>
              <a:cs typeface="Myriad Pro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954585" y="4988168"/>
            <a:ext cx="472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yriad Pro Light"/>
                <a:cs typeface="Myriad Pro Light"/>
              </a:rPr>
              <a:t>Increasing user density</a:t>
            </a:r>
            <a:endParaRPr lang="en-US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pic>
        <p:nvPicPr>
          <p:cNvPr id="6" name="Picture 5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23" y="6765957"/>
            <a:ext cx="2425700" cy="1886656"/>
          </a:xfrm>
          <a:prstGeom prst="rect">
            <a:avLst/>
          </a:prstGeom>
        </p:spPr>
      </p:pic>
      <p:pic>
        <p:nvPicPr>
          <p:cNvPr id="76" name="Picture 75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22" y="6502336"/>
            <a:ext cx="2425700" cy="1886656"/>
          </a:xfrm>
          <a:prstGeom prst="rect">
            <a:avLst/>
          </a:prstGeom>
        </p:spPr>
      </p:pic>
      <p:pic>
        <p:nvPicPr>
          <p:cNvPr id="77" name="Picture 76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262" y="6510824"/>
            <a:ext cx="2425700" cy="1886656"/>
          </a:xfrm>
          <a:prstGeom prst="rect">
            <a:avLst/>
          </a:prstGeom>
        </p:spPr>
      </p:pic>
      <p:pic>
        <p:nvPicPr>
          <p:cNvPr id="78" name="Picture 77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882" y="6510824"/>
            <a:ext cx="2425700" cy="1886656"/>
          </a:xfrm>
          <a:prstGeom prst="rect">
            <a:avLst/>
          </a:prstGeom>
        </p:spPr>
      </p:pic>
      <p:pic>
        <p:nvPicPr>
          <p:cNvPr id="79" name="Picture 78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224" y="7955926"/>
            <a:ext cx="2425700" cy="1886656"/>
          </a:xfrm>
          <a:prstGeom prst="rect">
            <a:avLst/>
          </a:prstGeom>
        </p:spPr>
      </p:pic>
      <p:pic>
        <p:nvPicPr>
          <p:cNvPr id="80" name="Picture 79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300" y="7955926"/>
            <a:ext cx="2425700" cy="1886656"/>
          </a:xfrm>
          <a:prstGeom prst="rect">
            <a:avLst/>
          </a:prstGeom>
        </p:spPr>
      </p:pic>
      <p:pic>
        <p:nvPicPr>
          <p:cNvPr id="81" name="Picture 80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0" y="6069270"/>
            <a:ext cx="2425700" cy="1886656"/>
          </a:xfrm>
          <a:prstGeom prst="rect">
            <a:avLst/>
          </a:prstGeom>
        </p:spPr>
      </p:pic>
      <p:pic>
        <p:nvPicPr>
          <p:cNvPr id="82" name="Picture 81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980" y="7012599"/>
            <a:ext cx="2425700" cy="1886656"/>
          </a:xfrm>
          <a:prstGeom prst="rect">
            <a:avLst/>
          </a:prstGeom>
        </p:spPr>
      </p:pic>
      <p:pic>
        <p:nvPicPr>
          <p:cNvPr id="83" name="Picture 82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158" y="7012598"/>
            <a:ext cx="2425700" cy="1886656"/>
          </a:xfrm>
          <a:prstGeom prst="rect">
            <a:avLst/>
          </a:prstGeom>
        </p:spPr>
      </p:pic>
      <p:pic>
        <p:nvPicPr>
          <p:cNvPr id="84" name="Picture 83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0" y="7955926"/>
            <a:ext cx="2425700" cy="1886656"/>
          </a:xfrm>
          <a:prstGeom prst="rect">
            <a:avLst/>
          </a:prstGeom>
        </p:spPr>
      </p:pic>
      <p:pic>
        <p:nvPicPr>
          <p:cNvPr id="85" name="Picture 84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350" y="8006215"/>
            <a:ext cx="2425700" cy="1886656"/>
          </a:xfrm>
          <a:prstGeom prst="rect">
            <a:avLst/>
          </a:prstGeom>
        </p:spPr>
      </p:pic>
      <p:pic>
        <p:nvPicPr>
          <p:cNvPr id="86" name="Picture 85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008" y="7014286"/>
            <a:ext cx="2425700" cy="1886656"/>
          </a:xfrm>
          <a:prstGeom prst="rect">
            <a:avLst/>
          </a:prstGeom>
        </p:spPr>
      </p:pic>
      <p:pic>
        <p:nvPicPr>
          <p:cNvPr id="87" name="Picture 86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115" y="6070958"/>
            <a:ext cx="2425700" cy="1886656"/>
          </a:xfrm>
          <a:prstGeom prst="rect">
            <a:avLst/>
          </a:prstGeom>
        </p:spPr>
      </p:pic>
      <p:pic>
        <p:nvPicPr>
          <p:cNvPr id="88" name="Picture 87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0" y="8037341"/>
            <a:ext cx="2425700" cy="1886656"/>
          </a:xfrm>
          <a:prstGeom prst="rect">
            <a:avLst/>
          </a:prstGeom>
        </p:spPr>
      </p:pic>
      <p:pic>
        <p:nvPicPr>
          <p:cNvPr id="89" name="Picture 88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200" y="6070958"/>
            <a:ext cx="2425700" cy="1886656"/>
          </a:xfrm>
          <a:prstGeom prst="rect">
            <a:avLst/>
          </a:prstGeom>
        </p:spPr>
      </p:pic>
      <p:pic>
        <p:nvPicPr>
          <p:cNvPr id="90" name="Picture 89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50" y="6069270"/>
            <a:ext cx="2425700" cy="1886656"/>
          </a:xfrm>
          <a:prstGeom prst="rect">
            <a:avLst/>
          </a:prstGeom>
        </p:spPr>
      </p:pic>
      <p:pic>
        <p:nvPicPr>
          <p:cNvPr id="91" name="Picture 90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50" y="8006215"/>
            <a:ext cx="2425700" cy="1886656"/>
          </a:xfrm>
          <a:prstGeom prst="rect">
            <a:avLst/>
          </a:prstGeom>
        </p:spPr>
      </p:pic>
      <p:pic>
        <p:nvPicPr>
          <p:cNvPr id="92" name="Picture 91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858" y="7215999"/>
            <a:ext cx="2425700" cy="1886656"/>
          </a:xfrm>
          <a:prstGeom prst="rect">
            <a:avLst/>
          </a:prstGeom>
        </p:spPr>
      </p:pic>
      <p:pic>
        <p:nvPicPr>
          <p:cNvPr id="93" name="Picture 92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923" y="6150685"/>
            <a:ext cx="2425700" cy="1886656"/>
          </a:xfrm>
          <a:prstGeom prst="rect">
            <a:avLst/>
          </a:prstGeom>
        </p:spPr>
      </p:pic>
      <p:pic>
        <p:nvPicPr>
          <p:cNvPr id="94" name="Picture 93" descr="apple-iphone 6s plus 16gb-space gray-450x3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00" y="8037341"/>
            <a:ext cx="2425700" cy="1886656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973892" y="3857852"/>
            <a:ext cx="3557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Happy Home User</a:t>
            </a:r>
            <a:endParaRPr lang="id-ID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954833" y="3823494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  <a:latin typeface="Myriad Pro Light"/>
                <a:cs typeface="Myriad Pro Light"/>
              </a:rPr>
              <a:t>Grumpy Enterprise User</a:t>
            </a:r>
            <a:endParaRPr lang="id-ID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1480" y="12547600"/>
            <a:ext cx="9292678" cy="86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edgewater-logo-final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12084070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5561649" y="254417"/>
            <a:ext cx="13166107" cy="1905527"/>
            <a:chOff x="5541062" y="254417"/>
            <a:chExt cx="13166107" cy="1905527"/>
          </a:xfrm>
        </p:grpSpPr>
        <p:sp>
          <p:nvSpPr>
            <p:cNvPr id="86" name="TextBox 85"/>
            <p:cNvSpPr txBox="1"/>
            <p:nvPr/>
          </p:nvSpPr>
          <p:spPr>
            <a:xfrm>
              <a:off x="5541062" y="254417"/>
              <a:ext cx="13166107" cy="120031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  <a:endParaRPr lang="id-ID" sz="7200" dirty="0" smtClean="0">
                <a:solidFill>
                  <a:srgbClr val="107EC4"/>
                </a:solidFill>
                <a:latin typeface="Myriad Pro"/>
                <a:cs typeface="Myriad Pro"/>
              </a:endParaRPr>
            </a:p>
          </p:txBody>
        </p:sp>
        <p:sp>
          <p:nvSpPr>
            <p:cNvPr id="88" name="Subtitle 2"/>
            <p:cNvSpPr txBox="1">
              <a:spLocks/>
            </p:cNvSpPr>
            <p:nvPr/>
          </p:nvSpPr>
          <p:spPr>
            <a:xfrm>
              <a:off x="6043683" y="1320828"/>
              <a:ext cx="11655185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Myriad Pro Light"/>
                  <a:cs typeface="Myriad Pro Light"/>
                </a:rPr>
                <a:t>What’s really happening?</a:t>
              </a:r>
              <a:endParaRPr lang="en-US" sz="3600" dirty="0">
                <a:solidFill>
                  <a:schemeClr val="accent1"/>
                </a:solidFill>
                <a:latin typeface="Myriad Pro Light"/>
                <a:cs typeface="Myriad Pro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53553" y="2856130"/>
            <a:ext cx="16401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yriad Pro"/>
                <a:cs typeface="Myriad Pro"/>
              </a:rPr>
              <a:t>Traditional, single channel </a:t>
            </a:r>
            <a:r>
              <a:rPr lang="en-US" sz="4000" dirty="0" err="1" smtClean="0">
                <a:latin typeface="Myriad Pro"/>
                <a:cs typeface="Myriad Pro"/>
              </a:rPr>
              <a:t>WiFi</a:t>
            </a:r>
            <a:r>
              <a:rPr lang="en-US" sz="4000" dirty="0" smtClean="0">
                <a:latin typeface="Myriad Pro"/>
                <a:cs typeface="Myriad Pro"/>
              </a:rPr>
              <a:t> solutions were designed for the home market</a:t>
            </a:r>
            <a:endParaRPr lang="en-US" sz="4000" dirty="0">
              <a:latin typeface="Myriad Pro"/>
              <a:cs typeface="Myriad Pro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0007502" y="2210772"/>
            <a:ext cx="3657600" cy="240970"/>
            <a:chOff x="10866255" y="8448874"/>
            <a:chExt cx="2738812" cy="73150"/>
          </a:xfrm>
        </p:grpSpPr>
        <p:sp>
          <p:nvSpPr>
            <p:cNvPr id="99" name="Rectangle 98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6" name="Shape 2526"/>
          <p:cNvSpPr/>
          <p:nvPr/>
        </p:nvSpPr>
        <p:spPr>
          <a:xfrm>
            <a:off x="6184814" y="8040190"/>
            <a:ext cx="754062" cy="754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2724929" y="4801763"/>
            <a:ext cx="5673440" cy="7627074"/>
            <a:chOff x="2399519" y="3858682"/>
            <a:chExt cx="5673440" cy="7627074"/>
          </a:xfrm>
          <a:solidFill>
            <a:schemeClr val="accent1">
              <a:alpha val="86000"/>
            </a:schemeClr>
          </a:solidFill>
        </p:grpSpPr>
        <p:sp>
          <p:nvSpPr>
            <p:cNvPr id="123" name="Isosceles Triangle 3"/>
            <p:cNvSpPr>
              <a:spLocks noChangeAspect="1"/>
            </p:cNvSpPr>
            <p:nvPr/>
          </p:nvSpPr>
          <p:spPr>
            <a:xfrm>
              <a:off x="2399519" y="3858682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  <p:sp>
          <p:nvSpPr>
            <p:cNvPr id="124" name="Isosceles Triangle 5"/>
            <p:cNvSpPr>
              <a:spLocks noChangeAspect="1"/>
            </p:cNvSpPr>
            <p:nvPr/>
          </p:nvSpPr>
          <p:spPr>
            <a:xfrm rot="10800000">
              <a:off x="2399519" y="7672459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3453553" y="8177144"/>
            <a:ext cx="3958497" cy="677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60958" rIns="0" bIns="0" rtlCol="0">
            <a:spAutoFit/>
          </a:bodyPr>
          <a:lstStyle/>
          <a:p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Easy</a:t>
            </a:r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 Deployment</a:t>
            </a:r>
            <a:endParaRPr lang="en-US" sz="4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362398" y="4802723"/>
            <a:ext cx="5673440" cy="7627074"/>
            <a:chOff x="7059752" y="3858682"/>
            <a:chExt cx="5673440" cy="7627074"/>
          </a:xfrm>
          <a:solidFill>
            <a:schemeClr val="accent2">
              <a:alpha val="8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6" name="Isosceles Triangle 8"/>
            <p:cNvSpPr>
              <a:spLocks noChangeAspect="1"/>
            </p:cNvSpPr>
            <p:nvPr/>
          </p:nvSpPr>
          <p:spPr>
            <a:xfrm>
              <a:off x="7059752" y="3858682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  <p:sp>
          <p:nvSpPr>
            <p:cNvPr id="127" name="Isosceles Triangle 10"/>
            <p:cNvSpPr>
              <a:spLocks noChangeAspect="1"/>
            </p:cNvSpPr>
            <p:nvPr/>
          </p:nvSpPr>
          <p:spPr>
            <a:xfrm rot="10800000">
              <a:off x="7059752" y="7672459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2046015" y="4789662"/>
            <a:ext cx="5673440" cy="7627074"/>
            <a:chOff x="11723301" y="3858682"/>
            <a:chExt cx="5673440" cy="7627074"/>
          </a:xfrm>
          <a:solidFill>
            <a:schemeClr val="accent3">
              <a:alpha val="8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9" name="Isosceles Triangle 12"/>
            <p:cNvSpPr>
              <a:spLocks noChangeAspect="1"/>
            </p:cNvSpPr>
            <p:nvPr/>
          </p:nvSpPr>
          <p:spPr>
            <a:xfrm>
              <a:off x="11723301" y="3858682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  <p:sp>
          <p:nvSpPr>
            <p:cNvPr id="130" name="Isosceles Triangle 14"/>
            <p:cNvSpPr>
              <a:spLocks noChangeAspect="1"/>
            </p:cNvSpPr>
            <p:nvPr/>
          </p:nvSpPr>
          <p:spPr>
            <a:xfrm rot="10800000">
              <a:off x="11723301" y="7672459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728926" y="4763814"/>
            <a:ext cx="5673440" cy="7627074"/>
            <a:chOff x="16341233" y="3858682"/>
            <a:chExt cx="5673440" cy="7627074"/>
          </a:xfrm>
          <a:solidFill>
            <a:schemeClr val="accent4">
              <a:alpha val="86000"/>
            </a:schemeClr>
          </a:solidFill>
          <a:effectLst/>
        </p:grpSpPr>
        <p:sp>
          <p:nvSpPr>
            <p:cNvPr id="132" name="Isosceles Triangle 16"/>
            <p:cNvSpPr>
              <a:spLocks noChangeAspect="1"/>
            </p:cNvSpPr>
            <p:nvPr/>
          </p:nvSpPr>
          <p:spPr>
            <a:xfrm>
              <a:off x="16341233" y="3858682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  <p:sp>
          <p:nvSpPr>
            <p:cNvPr id="133" name="Isosceles Triangle 18"/>
            <p:cNvSpPr>
              <a:spLocks noChangeAspect="1"/>
            </p:cNvSpPr>
            <p:nvPr/>
          </p:nvSpPr>
          <p:spPr>
            <a:xfrm rot="10800000">
              <a:off x="16341233" y="7672459"/>
              <a:ext cx="5673440" cy="3813297"/>
            </a:xfrm>
            <a:prstGeom prst="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398">
                <a:solidFill>
                  <a:srgbClr val="FFFFFF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2727745" y="8177144"/>
            <a:ext cx="3958497" cy="677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0" tIns="60958" rIns="0" bIns="0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Little </a:t>
            </a:r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Interference</a:t>
            </a:r>
            <a:endParaRPr lang="en-US" sz="4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758225" y="8117146"/>
            <a:ext cx="3128665" cy="677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60958" rIns="0" bIns="0" rtlCol="0">
            <a:spAutoFit/>
          </a:bodyPr>
          <a:lstStyle/>
          <a:p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Fewer</a:t>
            </a:r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Users</a:t>
            </a:r>
            <a:endParaRPr lang="en-US" sz="4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7492782" y="8177144"/>
            <a:ext cx="4723804" cy="6771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60958" rIns="0" bIns="0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Close </a:t>
            </a:r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proximity</a:t>
            </a:r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lang="pt-BR" sz="4000" dirty="0" err="1" smtClean="0">
                <a:solidFill>
                  <a:schemeClr val="bg1"/>
                </a:solidFill>
                <a:latin typeface="Myriad Pro"/>
                <a:cs typeface="Myriad Pro"/>
              </a:rPr>
              <a:t>to</a:t>
            </a:r>
            <a:r>
              <a:rPr lang="pt-BR" sz="4000" dirty="0" smtClean="0">
                <a:solidFill>
                  <a:schemeClr val="bg1"/>
                </a:solidFill>
                <a:latin typeface="Myriad Pro"/>
                <a:cs typeface="Myriad Pro"/>
              </a:rPr>
              <a:t> AP</a:t>
            </a:r>
            <a:endParaRPr lang="en-US" sz="4000" b="1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15" name="Shape 2785"/>
          <p:cNvSpPr/>
          <p:nvPr/>
        </p:nvSpPr>
        <p:spPr>
          <a:xfrm>
            <a:off x="18930956" y="6740441"/>
            <a:ext cx="1260832" cy="1056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12" name="Shape 2554"/>
          <p:cNvSpPr/>
          <p:nvPr/>
        </p:nvSpPr>
        <p:spPr>
          <a:xfrm>
            <a:off x="14148877" y="6602324"/>
            <a:ext cx="1322068" cy="1119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chemeClr val="tx2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08" name="Shape 2616"/>
          <p:cNvSpPr/>
          <p:nvPr/>
        </p:nvSpPr>
        <p:spPr>
          <a:xfrm>
            <a:off x="9521587" y="6665595"/>
            <a:ext cx="1243630" cy="1130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37" name="Shape 2618"/>
          <p:cNvSpPr/>
          <p:nvPr/>
        </p:nvSpPr>
        <p:spPr>
          <a:xfrm>
            <a:off x="4877060" y="6678523"/>
            <a:ext cx="1307754" cy="1129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34" name="Picture 33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85" y="12145398"/>
            <a:ext cx="3882371" cy="1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/>
          <p:cNvSpPr/>
          <p:nvPr/>
        </p:nvSpPr>
        <p:spPr>
          <a:xfrm>
            <a:off x="7467600" y="12090400"/>
            <a:ext cx="9220200" cy="14478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 descr="Screenshot 2016-11-01 09.40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3637" r="6218" b="3490"/>
          <a:stretch/>
        </p:blipFill>
        <p:spPr>
          <a:xfrm>
            <a:off x="561818" y="1830990"/>
            <a:ext cx="12320757" cy="8901019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16444329" y="7696200"/>
            <a:ext cx="4840871" cy="5389185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17030425" y="8817210"/>
            <a:ext cx="9203797" cy="1155249"/>
            <a:chOff x="2366663" y="4244581"/>
            <a:chExt cx="9203797" cy="1155248"/>
          </a:xfrm>
        </p:grpSpPr>
        <p:grpSp>
          <p:nvGrpSpPr>
            <p:cNvPr id="156" name="Group 155"/>
            <p:cNvGrpSpPr/>
            <p:nvPr/>
          </p:nvGrpSpPr>
          <p:grpSpPr>
            <a:xfrm>
              <a:off x="3643818" y="4409697"/>
              <a:ext cx="7926642" cy="990132"/>
              <a:chOff x="4268826" y="4701171"/>
              <a:chExt cx="7926642" cy="990132"/>
            </a:xfrm>
          </p:grpSpPr>
          <p:sp>
            <p:nvSpPr>
              <p:cNvPr id="158" name="Title 20"/>
              <p:cNvSpPr txBox="1">
                <a:spLocks/>
              </p:cNvSpPr>
              <p:nvPr/>
            </p:nvSpPr>
            <p:spPr>
              <a:xfrm>
                <a:off x="4268826" y="4701171"/>
                <a:ext cx="4888257" cy="461665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en-US" sz="3000" dirty="0" smtClean="0">
                    <a:solidFill>
                      <a:srgbClr val="445469"/>
                    </a:solidFill>
                    <a:latin typeface="Myriad Pro"/>
                    <a:cs typeface="Myriad Pro"/>
                  </a:rPr>
                  <a:t>802.11a</a:t>
                </a:r>
                <a:endParaRPr lang="en-US" sz="3000" dirty="0">
                  <a:solidFill>
                    <a:srgbClr val="445469"/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59" name="Title 20"/>
              <p:cNvSpPr txBox="1">
                <a:spLocks/>
              </p:cNvSpPr>
              <p:nvPr/>
            </p:nvSpPr>
            <p:spPr>
              <a:xfrm>
                <a:off x="4268826" y="4983473"/>
                <a:ext cx="7926642" cy="707830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endParaRPr lang="en-US" sz="24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  <p:sp>
          <p:nvSpPr>
            <p:cNvPr id="157" name="Rectangle 156"/>
            <p:cNvSpPr/>
            <p:nvPr/>
          </p:nvSpPr>
          <p:spPr>
            <a:xfrm>
              <a:off x="2366663" y="4244581"/>
              <a:ext cx="841145" cy="8344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Raleway Light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17030425" y="10189314"/>
            <a:ext cx="9203797" cy="1078821"/>
            <a:chOff x="2366663" y="7478254"/>
            <a:chExt cx="9203797" cy="1078820"/>
          </a:xfrm>
        </p:grpSpPr>
        <p:grpSp>
          <p:nvGrpSpPr>
            <p:cNvPr id="161" name="Group 160"/>
            <p:cNvGrpSpPr/>
            <p:nvPr/>
          </p:nvGrpSpPr>
          <p:grpSpPr>
            <a:xfrm>
              <a:off x="3621054" y="7618412"/>
              <a:ext cx="7949406" cy="938662"/>
              <a:chOff x="4246746" y="4708469"/>
              <a:chExt cx="7949406" cy="938662"/>
            </a:xfrm>
          </p:grpSpPr>
          <p:sp>
            <p:nvSpPr>
              <p:cNvPr id="163" name="Title 20"/>
              <p:cNvSpPr txBox="1">
                <a:spLocks/>
              </p:cNvSpPr>
              <p:nvPr/>
            </p:nvSpPr>
            <p:spPr>
              <a:xfrm>
                <a:off x="4246746" y="4708469"/>
                <a:ext cx="4888258" cy="461665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en-US" sz="3000" dirty="0" smtClean="0">
                    <a:solidFill>
                      <a:srgbClr val="445469"/>
                    </a:solidFill>
                    <a:latin typeface="Myriad Pro"/>
                    <a:cs typeface="Myriad Pro"/>
                  </a:rPr>
                  <a:t>802.11b</a:t>
                </a:r>
                <a:endParaRPr lang="en-US" sz="3000" dirty="0">
                  <a:solidFill>
                    <a:srgbClr val="445469"/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64" name="Title 20"/>
              <p:cNvSpPr txBox="1">
                <a:spLocks/>
              </p:cNvSpPr>
              <p:nvPr/>
            </p:nvSpPr>
            <p:spPr>
              <a:xfrm>
                <a:off x="4246746" y="4939301"/>
                <a:ext cx="7949406" cy="707830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endParaRPr lang="en-US" sz="24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>
              <a:off x="2366663" y="7478254"/>
              <a:ext cx="841145" cy="7757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Raleway Light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7030425" y="11501008"/>
            <a:ext cx="9203797" cy="1051420"/>
            <a:chOff x="2366663" y="9023088"/>
            <a:chExt cx="9203798" cy="1051419"/>
          </a:xfrm>
        </p:grpSpPr>
        <p:grpSp>
          <p:nvGrpSpPr>
            <p:cNvPr id="166" name="Group 165"/>
            <p:cNvGrpSpPr/>
            <p:nvPr/>
          </p:nvGrpSpPr>
          <p:grpSpPr>
            <a:xfrm>
              <a:off x="3620958" y="9131214"/>
              <a:ext cx="7949503" cy="943293"/>
              <a:chOff x="4246745" y="4703838"/>
              <a:chExt cx="7949503" cy="943293"/>
            </a:xfrm>
          </p:grpSpPr>
          <p:sp>
            <p:nvSpPr>
              <p:cNvPr id="168" name="Title 20"/>
              <p:cNvSpPr txBox="1">
                <a:spLocks/>
              </p:cNvSpPr>
              <p:nvPr/>
            </p:nvSpPr>
            <p:spPr>
              <a:xfrm>
                <a:off x="4246840" y="4703838"/>
                <a:ext cx="4888257" cy="492442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en-US" sz="32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802.11g</a:t>
                </a:r>
                <a:endParaRPr lang="en-US" sz="3200" dirty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69" name="Title 20"/>
              <p:cNvSpPr txBox="1">
                <a:spLocks/>
              </p:cNvSpPr>
              <p:nvPr/>
            </p:nvSpPr>
            <p:spPr>
              <a:xfrm>
                <a:off x="4246745" y="4939301"/>
                <a:ext cx="7949503" cy="707830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endParaRPr lang="en-US" sz="24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  <p:sp>
          <p:nvSpPr>
            <p:cNvPr id="167" name="Rectangle 166"/>
            <p:cNvSpPr/>
            <p:nvPr/>
          </p:nvSpPr>
          <p:spPr>
            <a:xfrm>
              <a:off x="2366663" y="9023088"/>
              <a:ext cx="841145" cy="7683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Raleway Light"/>
              </a:endParaRPr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8147841" y="7887004"/>
            <a:ext cx="1926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45469"/>
                </a:solidFill>
                <a:latin typeface="Myriad Pro"/>
                <a:cs typeface="Myriad Pro"/>
              </a:rPr>
              <a:t>Legend:</a:t>
            </a:r>
            <a:endParaRPr lang="en-US" sz="3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9872216" y="2101077"/>
            <a:ext cx="3657600" cy="240970"/>
            <a:chOff x="10866255" y="8448874"/>
            <a:chExt cx="2738812" cy="73150"/>
          </a:xfrm>
        </p:grpSpPr>
        <p:sp>
          <p:nvSpPr>
            <p:cNvPr id="172" name="Rectangle 17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Rectangle 17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Rectangle 17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Rectangle 17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7763009" y="41552"/>
            <a:ext cx="8471021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  <a:endParaRPr lang="id-ID" sz="7200" dirty="0" smtClean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3525041" y="3086160"/>
            <a:ext cx="924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High-density </a:t>
            </a:r>
            <a:r>
              <a:rPr lang="en-US" dirty="0" err="1" smtClean="0">
                <a:solidFill>
                  <a:srgbClr val="445469"/>
                </a:solidFill>
                <a:latin typeface="Myriad Pro Light"/>
                <a:cs typeface="Myriad Pro Light"/>
              </a:rPr>
              <a:t>WiFi</a:t>
            </a:r>
            <a:r>
              <a:rPr lang="en-US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applications are very different. They have a large number of simultaneous users and varying distance from access points. </a:t>
            </a:r>
            <a:endParaRPr lang="en-US" dirty="0" smtClean="0">
              <a:solidFill>
                <a:srgbClr val="445469"/>
              </a:solidFill>
              <a:latin typeface="Myriad Pro Light"/>
              <a:cs typeface="Myriad Pro Light"/>
            </a:endParaRPr>
          </a:p>
          <a:p>
            <a:pPr algn="just"/>
            <a:endParaRPr lang="en-US" dirty="0">
              <a:solidFill>
                <a:srgbClr val="445469"/>
              </a:solidFill>
              <a:latin typeface="Myriad Pro Light"/>
              <a:cs typeface="Myriad Pro Light"/>
            </a:endParaRPr>
          </a:p>
          <a:p>
            <a:pPr algn="just"/>
            <a:r>
              <a:rPr lang="en-US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Traditional </a:t>
            </a:r>
            <a:r>
              <a:rPr lang="en-US" dirty="0" err="1" smtClean="0">
                <a:solidFill>
                  <a:srgbClr val="445469"/>
                </a:solidFill>
                <a:latin typeface="Myriad Pro Light"/>
                <a:cs typeface="Myriad Pro Light"/>
              </a:rPr>
              <a:t>WiFi</a:t>
            </a:r>
            <a:r>
              <a:rPr lang="en-US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approach is not designed with high-density in mind, which results in declining date rates.</a:t>
            </a:r>
            <a:endParaRPr lang="en-US" dirty="0">
              <a:solidFill>
                <a:srgbClr val="445469"/>
              </a:solidFill>
              <a:latin typeface="Myriad Pro Light"/>
              <a:cs typeface="Myriad Pro Ligh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83008" y="11177842"/>
            <a:ext cx="10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Myriad Pro"/>
                <a:cs typeface="Myriad Pro"/>
              </a:rPr>
              <a:t>Data </a:t>
            </a:r>
            <a:r>
              <a:rPr lang="en-US" u="sng" dirty="0">
                <a:latin typeface="Myriad Pro"/>
                <a:cs typeface="Myriad Pro"/>
              </a:rPr>
              <a:t>r</a:t>
            </a:r>
            <a:r>
              <a:rPr lang="en-US" u="sng" dirty="0" smtClean="0">
                <a:latin typeface="Myriad Pro"/>
                <a:cs typeface="Myriad Pro"/>
              </a:rPr>
              <a:t>ates </a:t>
            </a:r>
            <a:r>
              <a:rPr lang="en-US" u="sng" dirty="0" smtClean="0">
                <a:latin typeface="Myriad Pro"/>
                <a:cs typeface="Myriad Pro"/>
              </a:rPr>
              <a:t>d</a:t>
            </a:r>
            <a:r>
              <a:rPr lang="en-US" u="sng" dirty="0" smtClean="0">
                <a:latin typeface="Myriad Pro"/>
                <a:cs typeface="Myriad Pro"/>
              </a:rPr>
              <a:t>ecline </a:t>
            </a:r>
            <a:r>
              <a:rPr lang="en-US" u="sng" dirty="0" smtClean="0">
                <a:latin typeface="Myriad Pro"/>
                <a:cs typeface="Myriad Pro"/>
              </a:rPr>
              <a:t>as distance from AP increase</a:t>
            </a:r>
            <a:endParaRPr lang="en-US" u="sng" dirty="0">
              <a:latin typeface="Myriad Pro"/>
              <a:cs typeface="Myriad Pro"/>
            </a:endParaRPr>
          </a:p>
        </p:txBody>
      </p:sp>
      <p:pic>
        <p:nvPicPr>
          <p:cNvPr id="32" name="Picture 31" descr="edgewater-logo-final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86" y="11999256"/>
            <a:ext cx="4178300" cy="1444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73851" y="1241862"/>
            <a:ext cx="5416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It’s not your home </a:t>
            </a:r>
            <a:r>
              <a:rPr lang="en-US" dirty="0" err="1" smtClean="0">
                <a:latin typeface="Myriad Pro Light"/>
                <a:cs typeface="Myriad Pro Light"/>
              </a:rPr>
              <a:t>WiFi</a:t>
            </a:r>
            <a:r>
              <a:rPr lang="en-US" dirty="0" smtClean="0">
                <a:latin typeface="Myriad Pro Light"/>
                <a:cs typeface="Myriad Pro Light"/>
              </a:rPr>
              <a:t>…</a:t>
            </a:r>
            <a:endParaRPr lang="en-US" dirty="0"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2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3436600" y="-25400"/>
            <a:ext cx="10941051" cy="13741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8936576" y="3642056"/>
            <a:ext cx="3213100" cy="3098803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1482631" y="516473"/>
            <a:ext cx="9803533" cy="1860376"/>
            <a:chOff x="1535236" y="356434"/>
            <a:chExt cx="9803533" cy="1860376"/>
          </a:xfrm>
        </p:grpSpPr>
        <p:sp>
          <p:nvSpPr>
            <p:cNvPr id="106" name="TextBox 105"/>
            <p:cNvSpPr txBox="1"/>
            <p:nvPr/>
          </p:nvSpPr>
          <p:spPr>
            <a:xfrm>
              <a:off x="1535236" y="356434"/>
              <a:ext cx="9803533" cy="120031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  <a:endParaRPr lang="id-ID" sz="7200" dirty="0" smtClean="0">
                <a:solidFill>
                  <a:srgbClr val="107EC4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3398582" y="1377694"/>
              <a:ext cx="6563663" cy="839116"/>
            </a:xfrm>
            <a:prstGeom prst="rect">
              <a:avLst/>
            </a:prstGeom>
          </p:spPr>
          <p:txBody>
            <a:bodyPr vert="horz" lIns="217490" tIns="108745" rIns="217490" bIns="108745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Myriad Pro Light"/>
                  <a:cs typeface="Myriad Pro Light"/>
                </a:rPr>
                <a:t>Interference</a:t>
              </a:r>
              <a:endParaRPr lang="en-US" sz="3600" dirty="0">
                <a:solidFill>
                  <a:schemeClr val="accent1"/>
                </a:solidFill>
                <a:latin typeface="Myriad Pro Light"/>
                <a:cs typeface="Myriad Pro Ligh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82631" y="3816876"/>
            <a:ext cx="11144195" cy="735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yriad Pro"/>
                <a:cs typeface="Myriad Pro"/>
              </a:rPr>
              <a:t>High-density </a:t>
            </a:r>
            <a:r>
              <a:rPr lang="en-US" dirty="0" err="1" smtClean="0">
                <a:latin typeface="Myriad Pro"/>
                <a:cs typeface="Myriad Pro"/>
              </a:rPr>
              <a:t>WiFi</a:t>
            </a:r>
            <a:r>
              <a:rPr lang="en-US" dirty="0" smtClean="0">
                <a:latin typeface="Myriad Pro"/>
                <a:cs typeface="Myriad Pro"/>
              </a:rPr>
              <a:t> applications are </a:t>
            </a:r>
            <a:r>
              <a:rPr lang="en-US" dirty="0">
                <a:latin typeface="Myriad Pro"/>
                <a:cs typeface="Myriad Pro"/>
              </a:rPr>
              <a:t>very different </a:t>
            </a:r>
            <a:r>
              <a:rPr lang="en-US" dirty="0" smtClean="0">
                <a:latin typeface="Myriad Pro"/>
                <a:cs typeface="Myriad Pro"/>
              </a:rPr>
              <a:t>…</a:t>
            </a:r>
          </a:p>
          <a:p>
            <a:endParaRPr lang="en-US" dirty="0" smtClean="0">
              <a:latin typeface="Myriad Pro Light"/>
              <a:cs typeface="Myriad Pro Light"/>
            </a:endParaRP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More users require more access points – right? </a:t>
            </a:r>
          </a:p>
          <a:p>
            <a:pPr marL="571500" indent="-571500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Why is the </a:t>
            </a:r>
            <a:r>
              <a:rPr lang="en-US" dirty="0" err="1" smtClean="0">
                <a:latin typeface="Myriad Pro Light"/>
                <a:cs typeface="Myriad Pro Light"/>
              </a:rPr>
              <a:t>QoS</a:t>
            </a:r>
            <a:r>
              <a:rPr lang="en-US" dirty="0" smtClean="0">
                <a:latin typeface="Myriad Pro Light"/>
                <a:cs typeface="Myriad Pro Light"/>
              </a:rPr>
              <a:t> so poor?</a:t>
            </a:r>
          </a:p>
          <a:p>
            <a:pPr marL="571500" indent="-571500">
              <a:buFont typeface="Arial"/>
              <a:buChar char="•"/>
            </a:pPr>
            <a:r>
              <a:rPr lang="en-US" dirty="0">
                <a:latin typeface="Myriad Pro Light"/>
                <a:cs typeface="Myriad Pro Light"/>
              </a:rPr>
              <a:t>Large number of simultaneous users </a:t>
            </a:r>
          </a:p>
          <a:p>
            <a:pPr marL="571500" indent="-571500">
              <a:buFont typeface="Arial"/>
              <a:buChar char="•"/>
            </a:pPr>
            <a:r>
              <a:rPr lang="en-US" dirty="0">
                <a:latin typeface="Myriad Pro Light"/>
                <a:cs typeface="Myriad Pro Light"/>
              </a:rPr>
              <a:t>Varying distance from access points </a:t>
            </a:r>
          </a:p>
          <a:p>
            <a:pPr algn="ctr"/>
            <a:endParaRPr lang="en-US" dirty="0">
              <a:latin typeface="Myriad Pro Light"/>
              <a:cs typeface="Myriad Pro Light"/>
            </a:endParaRPr>
          </a:p>
          <a:p>
            <a:pPr algn="ctr"/>
            <a:r>
              <a:rPr lang="en-US" dirty="0">
                <a:solidFill>
                  <a:schemeClr val="accent4"/>
                </a:solidFill>
                <a:latin typeface="Myriad Pro"/>
                <a:cs typeface="Myriad Pro"/>
              </a:rPr>
              <a:t>More access points = increase interference</a:t>
            </a:r>
          </a:p>
          <a:p>
            <a:pPr algn="ctr"/>
            <a:endParaRPr lang="en-US" dirty="0" smtClean="0">
              <a:latin typeface="Myriad Pro Light"/>
              <a:cs typeface="Myriad Pro Light"/>
            </a:endParaRPr>
          </a:p>
          <a:p>
            <a:pPr algn="ctr"/>
            <a:r>
              <a:rPr lang="en-US" dirty="0">
                <a:latin typeface="Myriad Pro Light"/>
                <a:cs typeface="Myriad Pro Light"/>
              </a:rPr>
              <a:t>S</a:t>
            </a:r>
            <a:r>
              <a:rPr lang="en-US" dirty="0" smtClean="0">
                <a:latin typeface="Myriad Pro Light"/>
                <a:cs typeface="Myriad Pro Light"/>
              </a:rPr>
              <a:t>ingle</a:t>
            </a:r>
            <a:r>
              <a:rPr lang="en-US" dirty="0" smtClean="0">
                <a:latin typeface="Myriad Pro Light"/>
                <a:cs typeface="Myriad Pro Light"/>
              </a:rPr>
              <a:t>-channel </a:t>
            </a:r>
            <a:r>
              <a:rPr lang="en-US" dirty="0" err="1" smtClean="0">
                <a:latin typeface="Myriad Pro Light"/>
                <a:cs typeface="Myriad Pro Light"/>
              </a:rPr>
              <a:t>WiFi</a:t>
            </a:r>
            <a:r>
              <a:rPr lang="en-US" dirty="0" smtClean="0">
                <a:latin typeface="Myriad Pro Light"/>
                <a:cs typeface="Myriad Pro Light"/>
              </a:rPr>
              <a:t> approach is not designed with high density in mind - resulting in declining performance and data rates</a:t>
            </a:r>
          </a:p>
          <a:p>
            <a:pPr algn="ctr"/>
            <a:endParaRPr lang="en-US" sz="4000" dirty="0">
              <a:latin typeface="Myriad Pro Light"/>
              <a:cs typeface="Myriad Pro Light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693945" y="2350182"/>
            <a:ext cx="3657600" cy="240970"/>
            <a:chOff x="10866255" y="8448874"/>
            <a:chExt cx="2738812" cy="73150"/>
          </a:xfrm>
        </p:grpSpPr>
        <p:sp>
          <p:nvSpPr>
            <p:cNvPr id="70" name="Rectangle 69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6" name="Picture 75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69" y="11850853"/>
            <a:ext cx="4178300" cy="1444294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6253198" y="3642056"/>
            <a:ext cx="3213100" cy="3098803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414236" y="1049936"/>
            <a:ext cx="3213100" cy="3098803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26473" y="4042240"/>
            <a:ext cx="2247225" cy="2297897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9466298" y="4042240"/>
            <a:ext cx="2247225" cy="2297897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7897173" y="1518979"/>
            <a:ext cx="2247225" cy="2297897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8403288" y="2121185"/>
            <a:ext cx="1234996" cy="1206210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214067" y="4567444"/>
            <a:ext cx="1234996" cy="1206210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009838" y="4627016"/>
            <a:ext cx="1234996" cy="1206210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flipH="1" flipV="1">
            <a:off x="18896703" y="2591152"/>
            <a:ext cx="248166" cy="2794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flipH="1" flipV="1">
            <a:off x="17752492" y="5027362"/>
            <a:ext cx="248166" cy="2794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 flipV="1">
            <a:off x="20514540" y="5087854"/>
            <a:ext cx="248166" cy="2794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94767" y="3035007"/>
            <a:ext cx="2300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Myriad Pro"/>
                <a:cs typeface="Myriad Pro"/>
              </a:rPr>
              <a:t>Interference</a:t>
            </a:r>
            <a:endParaRPr lang="en-US" sz="32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844665" y="4054995"/>
            <a:ext cx="2300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yriad Pro"/>
                <a:cs typeface="Myriad Pro"/>
              </a:rPr>
              <a:t>Interference</a:t>
            </a:r>
            <a:endParaRPr lang="en-US" sz="32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466298" y="4140310"/>
            <a:ext cx="2300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Myriad Pro"/>
                <a:cs typeface="Myriad Pro"/>
              </a:rPr>
              <a:t>Interference</a:t>
            </a:r>
            <a:endParaRPr lang="en-US" sz="3200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6778899" y="7594711"/>
            <a:ext cx="5112533" cy="5054573"/>
          </a:xfrm>
          <a:prstGeom prst="ellipse">
            <a:avLst/>
          </a:prstGeom>
          <a:solidFill>
            <a:srgbClr val="FFFFFF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1E2731"/>
                </a:solidFill>
                <a:prstDash val="dash"/>
              </a:ln>
            </a:endParaRPr>
          </a:p>
        </p:txBody>
      </p:sp>
      <p:sp>
        <p:nvSpPr>
          <p:cNvPr id="79" name="Oval 78"/>
          <p:cNvSpPr/>
          <p:nvPr/>
        </p:nvSpPr>
        <p:spPr>
          <a:xfrm>
            <a:off x="17214067" y="8088174"/>
            <a:ext cx="4299287" cy="402293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rgbClr val="1E2731"/>
                </a:solidFill>
                <a:prstDash val="dash"/>
              </a:ln>
            </a:endParaRPr>
          </a:p>
        </p:txBody>
      </p:sp>
      <p:sp>
        <p:nvSpPr>
          <p:cNvPr id="66" name="Oval 65"/>
          <p:cNvSpPr/>
          <p:nvPr/>
        </p:nvSpPr>
        <p:spPr>
          <a:xfrm>
            <a:off x="17752492" y="8550242"/>
            <a:ext cx="3213100" cy="3098803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67315" y="8973049"/>
            <a:ext cx="2247225" cy="2297897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8765059" y="9518893"/>
            <a:ext cx="1234996" cy="1206210"/>
          </a:xfrm>
          <a:prstGeom prst="ellipse">
            <a:avLst/>
          </a:prstGeom>
          <a:ln>
            <a:solidFill>
              <a:srgbClr val="445469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089" y="7389681"/>
            <a:ext cx="1285896" cy="1000142"/>
          </a:xfrm>
          <a:prstGeom prst="rect">
            <a:avLst/>
          </a:prstGeom>
        </p:spPr>
      </p:pic>
      <p:pic>
        <p:nvPicPr>
          <p:cNvPr id="63" name="Picture 62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080" y="11850853"/>
            <a:ext cx="1285896" cy="1000142"/>
          </a:xfrm>
          <a:prstGeom prst="rect">
            <a:avLst/>
          </a:prstGeom>
        </p:spPr>
      </p:pic>
      <p:pic>
        <p:nvPicPr>
          <p:cNvPr id="61" name="Picture 60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572" y="11340982"/>
            <a:ext cx="1285896" cy="1000142"/>
          </a:xfrm>
          <a:prstGeom prst="rect">
            <a:avLst/>
          </a:prstGeom>
        </p:spPr>
      </p:pic>
      <p:pic>
        <p:nvPicPr>
          <p:cNvPr id="59" name="Picture 58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198" y="10340840"/>
            <a:ext cx="1285896" cy="1000142"/>
          </a:xfrm>
          <a:prstGeom prst="rect">
            <a:avLst/>
          </a:prstGeom>
        </p:spPr>
      </p:pic>
      <p:pic>
        <p:nvPicPr>
          <p:cNvPr id="56" name="Picture 55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544" y="9961457"/>
            <a:ext cx="1285896" cy="1000142"/>
          </a:xfrm>
          <a:prstGeom prst="rect">
            <a:avLst/>
          </a:prstGeom>
        </p:spPr>
      </p:pic>
      <p:pic>
        <p:nvPicPr>
          <p:cNvPr id="46" name="Picture 45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951" y="9237873"/>
            <a:ext cx="1285896" cy="1000142"/>
          </a:xfrm>
          <a:prstGeom prst="rect">
            <a:avLst/>
          </a:prstGeom>
        </p:spPr>
      </p:pic>
      <p:pic>
        <p:nvPicPr>
          <p:cNvPr id="42" name="Picture 41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7613" y="7645415"/>
            <a:ext cx="1285896" cy="1000142"/>
          </a:xfrm>
          <a:prstGeom prst="rect">
            <a:avLst/>
          </a:prstGeom>
        </p:spPr>
      </p:pic>
      <p:pic>
        <p:nvPicPr>
          <p:cNvPr id="57" name="Picture 56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412" y="7302196"/>
            <a:ext cx="1285896" cy="1000142"/>
          </a:xfrm>
          <a:prstGeom prst="rect">
            <a:avLst/>
          </a:prstGeom>
        </p:spPr>
      </p:pic>
      <p:pic>
        <p:nvPicPr>
          <p:cNvPr id="44" name="Picture 43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350" y="8145486"/>
            <a:ext cx="1285896" cy="1000142"/>
          </a:xfrm>
          <a:prstGeom prst="rect">
            <a:avLst/>
          </a:prstGeom>
        </p:spPr>
      </p:pic>
      <p:pic>
        <p:nvPicPr>
          <p:cNvPr id="45" name="Picture 44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802" y="10770875"/>
            <a:ext cx="1285896" cy="1000142"/>
          </a:xfrm>
          <a:prstGeom prst="rect">
            <a:avLst/>
          </a:prstGeom>
        </p:spPr>
      </p:pic>
      <p:pic>
        <p:nvPicPr>
          <p:cNvPr id="82" name="Picture 81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628" y="12040862"/>
            <a:ext cx="1285896" cy="1000142"/>
          </a:xfrm>
          <a:prstGeom prst="rect">
            <a:avLst/>
          </a:prstGeom>
        </p:spPr>
      </p:pic>
      <p:pic>
        <p:nvPicPr>
          <p:cNvPr id="83" name="Picture 82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807" y="12002859"/>
            <a:ext cx="1285896" cy="1000142"/>
          </a:xfrm>
          <a:prstGeom prst="rect">
            <a:avLst/>
          </a:prstGeom>
        </p:spPr>
      </p:pic>
      <p:pic>
        <p:nvPicPr>
          <p:cNvPr id="84" name="Picture 83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88" y="11649142"/>
            <a:ext cx="1285896" cy="1000142"/>
          </a:xfrm>
          <a:prstGeom prst="rect">
            <a:avLst/>
          </a:prstGeom>
        </p:spPr>
      </p:pic>
      <p:pic>
        <p:nvPicPr>
          <p:cNvPr id="85" name="Picture 84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9233" y="11112479"/>
            <a:ext cx="1285896" cy="1000142"/>
          </a:xfrm>
          <a:prstGeom prst="rect">
            <a:avLst/>
          </a:prstGeom>
        </p:spPr>
      </p:pic>
      <p:pic>
        <p:nvPicPr>
          <p:cNvPr id="86" name="Picture 85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551" y="10244122"/>
            <a:ext cx="1285896" cy="1000142"/>
          </a:xfrm>
          <a:prstGeom prst="rect">
            <a:avLst/>
          </a:prstGeom>
        </p:spPr>
      </p:pic>
      <p:pic>
        <p:nvPicPr>
          <p:cNvPr id="87" name="Picture 86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239" y="9145628"/>
            <a:ext cx="1285896" cy="1000142"/>
          </a:xfrm>
          <a:prstGeom prst="rect">
            <a:avLst/>
          </a:prstGeom>
        </p:spPr>
      </p:pic>
      <p:pic>
        <p:nvPicPr>
          <p:cNvPr id="60" name="Picture 59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60" y="8088174"/>
            <a:ext cx="1285896" cy="1000142"/>
          </a:xfrm>
          <a:prstGeom prst="rect">
            <a:avLst/>
          </a:prstGeom>
        </p:spPr>
      </p:pic>
      <p:pic>
        <p:nvPicPr>
          <p:cNvPr id="88" name="Picture 87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592" y="7389681"/>
            <a:ext cx="1285896" cy="1000142"/>
          </a:xfrm>
          <a:prstGeom prst="rect">
            <a:avLst/>
          </a:prstGeom>
        </p:spPr>
      </p:pic>
      <p:pic>
        <p:nvPicPr>
          <p:cNvPr id="89" name="Picture 88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696" y="11207328"/>
            <a:ext cx="1285896" cy="1000142"/>
          </a:xfrm>
          <a:prstGeom prst="rect">
            <a:avLst/>
          </a:prstGeom>
        </p:spPr>
      </p:pic>
      <p:pic>
        <p:nvPicPr>
          <p:cNvPr id="90" name="Picture 89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205" y="11040720"/>
            <a:ext cx="1237035" cy="962139"/>
          </a:xfrm>
          <a:prstGeom prst="rect">
            <a:avLst/>
          </a:prstGeom>
        </p:spPr>
      </p:pic>
      <p:pic>
        <p:nvPicPr>
          <p:cNvPr id="91" name="Picture 90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072" y="9744051"/>
            <a:ext cx="1285896" cy="1000142"/>
          </a:xfrm>
          <a:prstGeom prst="rect">
            <a:avLst/>
          </a:prstGeom>
        </p:spPr>
      </p:pic>
      <p:pic>
        <p:nvPicPr>
          <p:cNvPr id="92" name="Picture 91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24" y="9188267"/>
            <a:ext cx="1285896" cy="1000142"/>
          </a:xfrm>
          <a:prstGeom prst="rect">
            <a:avLst/>
          </a:prstGeom>
        </p:spPr>
      </p:pic>
      <p:pic>
        <p:nvPicPr>
          <p:cNvPr id="93" name="Picture 92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01" y="8302338"/>
            <a:ext cx="1285896" cy="1000142"/>
          </a:xfrm>
          <a:prstGeom prst="rect">
            <a:avLst/>
          </a:prstGeom>
        </p:spPr>
      </p:pic>
      <p:pic>
        <p:nvPicPr>
          <p:cNvPr id="94" name="Picture 93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502" y="8822462"/>
            <a:ext cx="1285896" cy="1000142"/>
          </a:xfrm>
          <a:prstGeom prst="rect">
            <a:avLst/>
          </a:prstGeom>
        </p:spPr>
      </p:pic>
      <p:pic>
        <p:nvPicPr>
          <p:cNvPr id="95" name="Picture 94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228" y="8237731"/>
            <a:ext cx="1285896" cy="1000142"/>
          </a:xfrm>
          <a:prstGeom prst="rect">
            <a:avLst/>
          </a:prstGeom>
        </p:spPr>
      </p:pic>
      <p:pic>
        <p:nvPicPr>
          <p:cNvPr id="96" name="Picture 95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52" y="9145628"/>
            <a:ext cx="1285896" cy="1000142"/>
          </a:xfrm>
          <a:prstGeom prst="rect">
            <a:avLst/>
          </a:prstGeom>
        </p:spPr>
      </p:pic>
      <p:pic>
        <p:nvPicPr>
          <p:cNvPr id="97" name="Picture 96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55" y="10195879"/>
            <a:ext cx="1285896" cy="1000142"/>
          </a:xfrm>
          <a:prstGeom prst="rect">
            <a:avLst/>
          </a:prstGeom>
        </p:spPr>
      </p:pic>
      <p:pic>
        <p:nvPicPr>
          <p:cNvPr id="98" name="Picture 97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650" y="10225032"/>
            <a:ext cx="1285896" cy="1000142"/>
          </a:xfrm>
          <a:prstGeom prst="rect">
            <a:avLst/>
          </a:prstGeom>
        </p:spPr>
      </p:pic>
      <p:pic>
        <p:nvPicPr>
          <p:cNvPr id="99" name="Picture 98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6" y="8743909"/>
            <a:ext cx="1285896" cy="1000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9807" y="9822604"/>
            <a:ext cx="9748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yriad Pro"/>
                <a:cs typeface="Myriad Pro"/>
              </a:rPr>
              <a:t>AP</a:t>
            </a:r>
            <a:endParaRPr lang="en-US" sz="32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100" name="Picture 99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03" y="9436586"/>
            <a:ext cx="1285896" cy="1000142"/>
          </a:xfrm>
          <a:prstGeom prst="rect">
            <a:avLst/>
          </a:prstGeom>
        </p:spPr>
      </p:pic>
      <p:pic>
        <p:nvPicPr>
          <p:cNvPr id="101" name="Picture 100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03" y="10695950"/>
            <a:ext cx="1285896" cy="1000142"/>
          </a:xfrm>
          <a:prstGeom prst="rect">
            <a:avLst/>
          </a:prstGeom>
        </p:spPr>
      </p:pic>
      <p:pic>
        <p:nvPicPr>
          <p:cNvPr id="102" name="Picture 101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648" y="8088174"/>
            <a:ext cx="1285896" cy="1000142"/>
          </a:xfrm>
          <a:prstGeom prst="rect">
            <a:avLst/>
          </a:prstGeom>
        </p:spPr>
      </p:pic>
      <p:pic>
        <p:nvPicPr>
          <p:cNvPr id="103" name="Picture 102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16" y="11639115"/>
            <a:ext cx="1285896" cy="1000142"/>
          </a:xfrm>
          <a:prstGeom prst="rect">
            <a:avLst/>
          </a:prstGeom>
        </p:spPr>
      </p:pic>
      <p:pic>
        <p:nvPicPr>
          <p:cNvPr id="104" name="Picture 103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067" y="8145486"/>
            <a:ext cx="1285896" cy="1000142"/>
          </a:xfrm>
          <a:prstGeom prst="rect">
            <a:avLst/>
          </a:prstGeom>
        </p:spPr>
      </p:pic>
      <p:pic>
        <p:nvPicPr>
          <p:cNvPr id="107" name="Picture 106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3136" y="9461386"/>
            <a:ext cx="1285896" cy="1000142"/>
          </a:xfrm>
          <a:prstGeom prst="rect">
            <a:avLst/>
          </a:prstGeom>
        </p:spPr>
      </p:pic>
      <p:pic>
        <p:nvPicPr>
          <p:cNvPr id="109" name="Picture 108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499" y="10840911"/>
            <a:ext cx="1285896" cy="1000142"/>
          </a:xfrm>
          <a:prstGeom prst="rect">
            <a:avLst/>
          </a:prstGeom>
        </p:spPr>
      </p:pic>
      <p:pic>
        <p:nvPicPr>
          <p:cNvPr id="110" name="Picture 109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067" y="11696092"/>
            <a:ext cx="1285896" cy="1000142"/>
          </a:xfrm>
          <a:prstGeom prst="rect">
            <a:avLst/>
          </a:prstGeom>
        </p:spPr>
      </p:pic>
      <p:pic>
        <p:nvPicPr>
          <p:cNvPr id="111" name="Picture 110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596" y="7178337"/>
            <a:ext cx="1285896" cy="1000142"/>
          </a:xfrm>
          <a:prstGeom prst="rect">
            <a:avLst/>
          </a:prstGeom>
        </p:spPr>
      </p:pic>
      <p:pic>
        <p:nvPicPr>
          <p:cNvPr id="112" name="Picture 111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16" y="12502930"/>
            <a:ext cx="1285896" cy="1000142"/>
          </a:xfrm>
          <a:prstGeom prst="rect">
            <a:avLst/>
          </a:prstGeom>
        </p:spPr>
      </p:pic>
      <p:pic>
        <p:nvPicPr>
          <p:cNvPr id="115" name="Picture 114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312" y="12407552"/>
            <a:ext cx="1285896" cy="1000142"/>
          </a:xfrm>
          <a:prstGeom prst="rect">
            <a:avLst/>
          </a:prstGeom>
        </p:spPr>
      </p:pic>
      <p:pic>
        <p:nvPicPr>
          <p:cNvPr id="116" name="Picture 115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255" y="12617770"/>
            <a:ext cx="1285896" cy="1000142"/>
          </a:xfrm>
          <a:prstGeom prst="rect">
            <a:avLst/>
          </a:prstGeom>
        </p:spPr>
      </p:pic>
      <p:pic>
        <p:nvPicPr>
          <p:cNvPr id="117" name="Picture 116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601" y="12715858"/>
            <a:ext cx="1285896" cy="1000142"/>
          </a:xfrm>
          <a:prstGeom prst="rect">
            <a:avLst/>
          </a:prstGeom>
        </p:spPr>
      </p:pic>
      <p:pic>
        <p:nvPicPr>
          <p:cNvPr id="118" name="Picture 117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283" y="12715858"/>
            <a:ext cx="1285896" cy="1000142"/>
          </a:xfrm>
          <a:prstGeom prst="rect">
            <a:avLst/>
          </a:prstGeom>
        </p:spPr>
      </p:pic>
      <p:pic>
        <p:nvPicPr>
          <p:cNvPr id="119" name="Picture 118" descr="apple-iphone 6s plus 16gb-space gray-450x3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4847" y="7136892"/>
            <a:ext cx="1285896" cy="100014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993395" y="342015"/>
            <a:ext cx="933405" cy="872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06827" y="516473"/>
            <a:ext cx="71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19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98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62168" y="203190"/>
            <a:ext cx="11409075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2843" y="12399817"/>
            <a:ext cx="9582500" cy="1154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1880870"/>
            <a:ext cx="4178300" cy="14442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84600" y="3733800"/>
            <a:ext cx="16865600" cy="690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 smtClean="0">
                <a:latin typeface="Myriad Pro Light"/>
                <a:cs typeface="Myriad Pro Light"/>
              </a:rPr>
              <a:t>Innovator in high density </a:t>
            </a:r>
            <a:r>
              <a:rPr lang="en-US" sz="4800" dirty="0" err="1" smtClean="0">
                <a:latin typeface="Myriad Pro Light"/>
                <a:cs typeface="Myriad Pro Light"/>
              </a:rPr>
              <a:t>WiFi</a:t>
            </a:r>
            <a:r>
              <a:rPr lang="en-US" sz="4800" dirty="0" smtClean="0">
                <a:latin typeface="Myriad Pro Light"/>
                <a:cs typeface="Myriad Pro Light"/>
              </a:rPr>
              <a:t> solutions &amp; technology Multi-Channel Single Radio (MCSR</a:t>
            </a:r>
            <a:r>
              <a:rPr lang="en-US" sz="4800" baseline="30000" dirty="0" smtClean="0">
                <a:latin typeface="Myriad Pro Light"/>
                <a:cs typeface="Myriad Pro Light"/>
              </a:rPr>
              <a:t>TM</a:t>
            </a:r>
            <a:r>
              <a:rPr lang="en-US" sz="4800" dirty="0" smtClean="0">
                <a:latin typeface="Myriad Pro Light"/>
                <a:cs typeface="Myriad Pro Light"/>
              </a:rPr>
              <a:t>) </a:t>
            </a:r>
            <a:r>
              <a:rPr lang="en-US" sz="4800" dirty="0" err="1" smtClean="0">
                <a:latin typeface="Myriad Pro Light"/>
                <a:cs typeface="Myriad Pro Light"/>
              </a:rPr>
              <a:t>WiFi</a:t>
            </a:r>
            <a:r>
              <a:rPr lang="en-US" sz="4800" dirty="0" smtClean="0">
                <a:latin typeface="Myriad Pro Light"/>
                <a:cs typeface="Myriad Pro Light"/>
              </a:rPr>
              <a:t> Products</a:t>
            </a:r>
            <a:endParaRPr lang="en-US" sz="4800" dirty="0" smtClean="0">
              <a:latin typeface="Myriad Pro Light"/>
              <a:cs typeface="Myriad Pro Light"/>
            </a:endParaRP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Myriad Pro Light"/>
                <a:cs typeface="Myriad Pro Light"/>
              </a:rPr>
              <a:t>Pioneering </a:t>
            </a:r>
            <a:r>
              <a:rPr lang="en-US" sz="4800" dirty="0">
                <a:latin typeface="Myriad Pro Light"/>
                <a:cs typeface="Myriad Pro Light"/>
              </a:rPr>
              <a:t>development of interference </a:t>
            </a:r>
            <a:r>
              <a:rPr lang="en-US" sz="4800" dirty="0" smtClean="0">
                <a:latin typeface="Myriad Pro Light"/>
                <a:cs typeface="Myriad Pro Light"/>
              </a:rPr>
              <a:t>mitigation in </a:t>
            </a:r>
            <a:r>
              <a:rPr lang="en-US" sz="4800" dirty="0" err="1" smtClean="0">
                <a:latin typeface="Myriad Pro Light"/>
                <a:cs typeface="Myriad Pro Light"/>
              </a:rPr>
              <a:t>WiFi</a:t>
            </a:r>
            <a:endParaRPr lang="en-US" sz="4800" dirty="0" smtClean="0">
              <a:latin typeface="Myriad Pro Light"/>
              <a:cs typeface="Myriad Pro Light"/>
            </a:endParaRP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Myriad Pro Light"/>
                <a:cs typeface="Myriad Pro Light"/>
              </a:rPr>
              <a:t>20+ Patents </a:t>
            </a:r>
            <a:r>
              <a:rPr lang="en-US" sz="4800" dirty="0" smtClean="0">
                <a:latin typeface="Myriad Pro Light"/>
                <a:cs typeface="Myriad Pro Light"/>
              </a:rPr>
              <a:t>in our core technology</a:t>
            </a:r>
            <a:endParaRPr lang="en-US" sz="4800" dirty="0">
              <a:latin typeface="Myriad Pro Light"/>
              <a:cs typeface="Myriad Pro Light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atin typeface="Myriad Pro Light"/>
                <a:cs typeface="Myriad Pro Light"/>
              </a:rPr>
              <a:t>Over $60M invested </a:t>
            </a:r>
            <a:r>
              <a:rPr lang="en-US" sz="4800" dirty="0" smtClean="0">
                <a:latin typeface="Myriad Pro Light"/>
                <a:cs typeface="Myriad Pro Light"/>
              </a:rPr>
              <a:t>in </a:t>
            </a:r>
            <a:r>
              <a:rPr lang="en-US" sz="4800" dirty="0" smtClean="0">
                <a:latin typeface="Myriad Pro Light"/>
                <a:cs typeface="Myriad Pro Light"/>
              </a:rPr>
              <a:t>technology development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Myriad Pro Light"/>
                <a:cs typeface="Myriad Pro Light"/>
              </a:rPr>
              <a:t>Global presence in USA, Canada and Europe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Myriad Pro Light"/>
                <a:cs typeface="Myriad Pro Light"/>
              </a:rPr>
              <a:t>Publicly listed: YFI; TSX-V</a:t>
            </a:r>
            <a:endParaRPr lang="en-US" sz="4800" dirty="0">
              <a:latin typeface="Myriad Pro Light"/>
              <a:cs typeface="Myriad Pro Ligh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239875" y="2196797"/>
            <a:ext cx="3657600" cy="240970"/>
            <a:chOff x="10866255" y="8448874"/>
            <a:chExt cx="2738812" cy="73150"/>
          </a:xfrm>
        </p:grpSpPr>
        <p:sp>
          <p:nvSpPr>
            <p:cNvPr id="24" name="Rectangle 23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0319750" y="1403500"/>
            <a:ext cx="400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Multi-Channel </a:t>
            </a:r>
            <a:r>
              <a:rPr lang="en-US" dirty="0" err="1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WiFi</a:t>
            </a:r>
            <a:endParaRPr lang="en-US" dirty="0">
              <a:solidFill>
                <a:srgbClr val="445469"/>
              </a:solidFill>
              <a:latin typeface="Myriad Pro Light"/>
              <a:ea typeface="Open Sans Light" panose="020B0306030504020204" pitchFamily="34" charset="0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0493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70800" y="12547600"/>
            <a:ext cx="9093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540" r="1400" b="3631"/>
          <a:stretch/>
        </p:blipFill>
        <p:spPr>
          <a:xfrm>
            <a:off x="1625600" y="7848600"/>
            <a:ext cx="13131800" cy="4953000"/>
          </a:xfrm>
          <a:prstGeom prst="rect">
            <a:avLst/>
          </a:prstGeom>
          <a:ln>
            <a:solidFill>
              <a:srgbClr val="222A35"/>
            </a:solidFill>
          </a:ln>
        </p:spPr>
      </p:pic>
      <p:pic>
        <p:nvPicPr>
          <p:cNvPr id="3" name="pasted-image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014" y="2000497"/>
            <a:ext cx="9089571" cy="5631873"/>
          </a:xfrm>
          <a:prstGeom prst="rect">
            <a:avLst/>
          </a:prstGeom>
          <a:ln w="25400" cap="flat">
            <a:solidFill>
              <a:schemeClr val="tx1">
                <a:lumMod val="50000"/>
              </a:schemeClr>
            </a:solidFill>
            <a:prstDash val="solid"/>
            <a:miter lim="4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08975" y="305217"/>
            <a:ext cx="12359700" cy="120031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107EC4"/>
                </a:solidFill>
                <a:latin typeface="Myriad Pro"/>
                <a:cs typeface="Myriad Pro"/>
              </a:rPr>
              <a:t>What’s the solution?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261714" y="1505527"/>
            <a:ext cx="3657600" cy="240970"/>
            <a:chOff x="10866255" y="8448874"/>
            <a:chExt cx="2738812" cy="73150"/>
          </a:xfrm>
        </p:grpSpPr>
        <p:sp>
          <p:nvSpPr>
            <p:cNvPr id="10" name="Rectangle 9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671800" y="3556000"/>
            <a:ext cx="79248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Myriad Pro"/>
                <a:cs typeface="Myriad Pro"/>
              </a:rPr>
              <a:t>Address the root cause of the issue:</a:t>
            </a:r>
          </a:p>
          <a:p>
            <a:endParaRPr lang="en-US" sz="4000" dirty="0">
              <a:latin typeface="Myriad Pro Light"/>
              <a:cs typeface="Myriad Pro Light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Myriad Pro Light"/>
                <a:cs typeface="Myriad Pro Light"/>
              </a:rPr>
              <a:t>Increase the channel density to support greater number of users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Myriad Pro Light"/>
                <a:cs typeface="Myriad Pro Light"/>
              </a:rPr>
              <a:t>Mitigate interference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latin typeface="Myriad Pro Light"/>
                <a:cs typeface="Myriad Pro Light"/>
              </a:rPr>
              <a:t>Maximize channel re-use</a:t>
            </a:r>
          </a:p>
          <a:p>
            <a:pPr marL="571500" indent="-571500">
              <a:buFont typeface="Arial"/>
              <a:buChar char="•"/>
            </a:pPr>
            <a:endParaRPr lang="en-US" sz="4000" dirty="0" smtClean="0">
              <a:latin typeface="Myriad Pro Light"/>
              <a:cs typeface="Myriad Pro Light"/>
            </a:endParaRPr>
          </a:p>
          <a:p>
            <a:pPr algn="just"/>
            <a:r>
              <a:rPr lang="en-US" sz="4000" dirty="0" smtClean="0">
                <a:latin typeface="Myriad Pro"/>
                <a:cs typeface="Myriad Pro"/>
              </a:rPr>
              <a:t>Build a superior solution using a multi-channel chipset and radio card to manufacture a new access point designed to handle mass number of users in a high density environment</a:t>
            </a:r>
            <a:endParaRPr lang="en-US" sz="4000" dirty="0">
              <a:latin typeface="Myriad Pro"/>
              <a:cs typeface="Myriad Pro"/>
            </a:endParaRPr>
          </a:p>
          <a:p>
            <a:pPr marL="571500" indent="-571500">
              <a:buFont typeface="Arial"/>
              <a:buChar char="•"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62800" y="8077200"/>
            <a:ext cx="1727200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00800" y="12179300"/>
            <a:ext cx="3352800" cy="36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7899400"/>
            <a:ext cx="139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Ceiling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12179300"/>
            <a:ext cx="479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yriad Pro Light"/>
                <a:cs typeface="Myriad Pro Light"/>
              </a:rPr>
              <a:t>Floor (minus 1 </a:t>
            </a:r>
            <a:r>
              <a:rPr lang="en-US" sz="2800" dirty="0" err="1" smtClean="0">
                <a:latin typeface="Myriad Pro Light"/>
                <a:cs typeface="Myriad Pro Light"/>
              </a:rPr>
              <a:t>yd</a:t>
            </a:r>
            <a:r>
              <a:rPr lang="en-US" sz="2800" dirty="0" smtClean="0">
                <a:latin typeface="Myriad Pro Light"/>
                <a:cs typeface="Myriad Pro Light"/>
              </a:rPr>
              <a:t> or m</a:t>
            </a:r>
            <a:r>
              <a:rPr lang="en-US" dirty="0" smtClean="0">
                <a:latin typeface="Myriad Pro Light"/>
                <a:cs typeface="Myriad Pro Light"/>
              </a:rPr>
              <a:t>)</a:t>
            </a:r>
            <a:endParaRPr lang="en-US" dirty="0">
              <a:latin typeface="Myriad Pro Light"/>
              <a:cs typeface="Myriad Pro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520988" y="7899401"/>
            <a:ext cx="1784327" cy="558800"/>
          </a:xfrm>
          <a:prstGeom prst="rect">
            <a:avLst/>
          </a:prstGeom>
          <a:solidFill>
            <a:srgbClr val="FFFFFF"/>
          </a:solidFill>
          <a:ln>
            <a:solidFill>
              <a:srgbClr val="445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445469"/>
                </a:solidFill>
                <a:latin typeface="Myriad Pro"/>
                <a:cs typeface="Myriad Pro"/>
              </a:rPr>
              <a:t>Adjacent AP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62181" y="7848600"/>
            <a:ext cx="1854094" cy="6717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184400" y="9801731"/>
            <a:ext cx="2131875" cy="11122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445469"/>
                </a:solidFill>
                <a:latin typeface="Myriad Pro"/>
                <a:cs typeface="Myriad Pro"/>
              </a:rPr>
              <a:t>Primary Channel 54 Mbps limit</a:t>
            </a:r>
            <a:endParaRPr lang="en-US" sz="2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05770" y="11174631"/>
            <a:ext cx="2247093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95225" y="10913994"/>
            <a:ext cx="2080533" cy="1346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62181" y="7863820"/>
            <a:ext cx="1784327" cy="558800"/>
          </a:xfrm>
          <a:prstGeom prst="rect">
            <a:avLst/>
          </a:prstGeom>
          <a:solidFill>
            <a:srgbClr val="FFFFFF"/>
          </a:solidFill>
          <a:ln>
            <a:solidFill>
              <a:srgbClr val="445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445469"/>
                </a:solidFill>
                <a:latin typeface="Myriad Pro"/>
                <a:cs typeface="Myriad Pro"/>
              </a:rPr>
              <a:t>Adjacent AP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25927" y="9720193"/>
            <a:ext cx="2131875" cy="11938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445469"/>
                </a:solidFill>
                <a:latin typeface="Myriad Pro"/>
                <a:cs typeface="Myriad Pro"/>
              </a:rPr>
              <a:t>Primary Channel 54 Mbps limit</a:t>
            </a:r>
            <a:endParaRPr lang="en-US" sz="2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242773" y="11174631"/>
            <a:ext cx="2543228" cy="10855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445469"/>
                </a:solidFill>
                <a:latin typeface="Myriad Pro"/>
                <a:cs typeface="Myriad Pro"/>
              </a:rPr>
              <a:t>Secondary Channel 54 Mbps limit</a:t>
            </a:r>
            <a:endParaRPr lang="en-US" sz="2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3046" y="11174631"/>
            <a:ext cx="2543229" cy="10855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445469"/>
                </a:solidFill>
                <a:latin typeface="Myriad Pro"/>
                <a:cs typeface="Myriad Pro"/>
              </a:rPr>
              <a:t>Secondary Channel 54 Mbps limit</a:t>
            </a:r>
            <a:endParaRPr lang="en-US" sz="2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pic>
        <p:nvPicPr>
          <p:cNvPr id="28" name="Picture 27" descr="edgewater-logo-final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486" y="11999256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86529"/>
            <a:ext cx="24407572" cy="715447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r>
              <a:rPr lang="en-US" sz="4000" dirty="0">
                <a:latin typeface="Myriad Pro Light"/>
                <a:cs typeface="Myriad Pro Light"/>
              </a:rPr>
              <a:t>Edgewater Wireless Systems Inc.</a:t>
            </a:r>
          </a:p>
          <a:p>
            <a:pPr algn="ctr"/>
            <a:r>
              <a:rPr lang="en-US" sz="4000" dirty="0" smtClean="0">
                <a:latin typeface="Myriad Pro Light"/>
                <a:cs typeface="Myriad Pro Light"/>
              </a:rPr>
              <a:t>408 Churchill Ave., North</a:t>
            </a:r>
            <a:endParaRPr lang="en-US" sz="4000" dirty="0">
              <a:latin typeface="Myriad Pro Light"/>
              <a:cs typeface="Myriad Pro Light"/>
            </a:endParaRPr>
          </a:p>
          <a:p>
            <a:pPr algn="ctr"/>
            <a:r>
              <a:rPr lang="en-US" sz="4000" dirty="0">
                <a:latin typeface="Myriad Pro Light"/>
                <a:cs typeface="Myriad Pro Light"/>
              </a:rPr>
              <a:t>Ottawa, Ontario</a:t>
            </a:r>
          </a:p>
          <a:p>
            <a:pPr algn="ctr"/>
            <a:r>
              <a:rPr lang="en-US" sz="4000" dirty="0" smtClean="0">
                <a:latin typeface="Myriad Pro Light"/>
                <a:cs typeface="Myriad Pro Light"/>
              </a:rPr>
              <a:t>Canada</a:t>
            </a:r>
          </a:p>
          <a:p>
            <a:pPr algn="ctr"/>
            <a:endParaRPr lang="en-US" sz="4000" dirty="0">
              <a:latin typeface="Myriad Pro Light"/>
              <a:cs typeface="Myriad Pro Light"/>
            </a:endParaRPr>
          </a:p>
          <a:p>
            <a:pPr algn="ctr"/>
            <a:r>
              <a:rPr lang="en-US" sz="4000" dirty="0">
                <a:latin typeface="Myriad Pro Light"/>
                <a:cs typeface="Myriad Pro Light"/>
              </a:rPr>
              <a:t>Global Presence:</a:t>
            </a:r>
          </a:p>
          <a:p>
            <a:pPr algn="ctr"/>
            <a:r>
              <a:rPr lang="en-US" sz="4000" dirty="0">
                <a:latin typeface="Myriad Pro Light"/>
                <a:cs typeface="Myriad Pro Light"/>
              </a:rPr>
              <a:t>USA, Canada and </a:t>
            </a:r>
            <a:r>
              <a:rPr lang="en-US" sz="4000" dirty="0" smtClean="0">
                <a:latin typeface="Myriad Pro Light"/>
                <a:cs typeface="Myriad Pro Light"/>
              </a:rPr>
              <a:t>Europe</a:t>
            </a:r>
          </a:p>
          <a:p>
            <a:pPr algn="ctr"/>
            <a:endParaRPr lang="en-US" sz="4000" dirty="0">
              <a:latin typeface="Myriad Pro Light"/>
              <a:cs typeface="Myriad Pro Light"/>
            </a:endParaRPr>
          </a:p>
          <a:p>
            <a:pPr algn="ctr"/>
            <a:r>
              <a:rPr lang="en-US" sz="4000" dirty="0" err="1">
                <a:latin typeface="Myriad Pro Light"/>
                <a:cs typeface="Myriad Pro Light"/>
              </a:rPr>
              <a:t>www.edgewaterwireless.com</a:t>
            </a:r>
            <a:endParaRPr lang="en-US" sz="4000" dirty="0">
              <a:latin typeface="Myriad Pro Light"/>
              <a:cs typeface="Myriad Pro Light"/>
            </a:endParaRPr>
          </a:p>
          <a:p>
            <a:pPr algn="ctr"/>
            <a:r>
              <a:rPr lang="en-US" sz="4000" dirty="0">
                <a:latin typeface="Myriad Pro Light"/>
                <a:cs typeface="Myriad Pro Light"/>
              </a:rPr>
              <a:t>+1 613 271 </a:t>
            </a:r>
            <a:r>
              <a:rPr lang="en-US" sz="4000" dirty="0" smtClean="0">
                <a:latin typeface="Myriad Pro Light"/>
                <a:cs typeface="Myriad Pro Light"/>
              </a:rPr>
              <a:t>3710</a:t>
            </a:r>
            <a:endParaRPr lang="en-US" sz="4000" dirty="0">
              <a:latin typeface="Myriad Pro Light"/>
              <a:cs typeface="Myriad Pro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9200" y="12420600"/>
            <a:ext cx="94234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234881" y="2672247"/>
            <a:ext cx="3657600" cy="240970"/>
            <a:chOff x="10866255" y="8448874"/>
            <a:chExt cx="2738812" cy="73150"/>
          </a:xfrm>
        </p:grpSpPr>
        <p:sp>
          <p:nvSpPr>
            <p:cNvPr id="8" name="Rectangle 7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13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640" y="12084070"/>
            <a:ext cx="4178300" cy="144429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87627" y="690646"/>
            <a:ext cx="23037801" cy="1670051"/>
            <a:chOff x="-477788" y="736365"/>
            <a:chExt cx="23037801" cy="1670051"/>
          </a:xfrm>
        </p:grpSpPr>
        <p:sp>
          <p:nvSpPr>
            <p:cNvPr id="16" name="TextBox 15"/>
            <p:cNvSpPr txBox="1"/>
            <p:nvPr/>
          </p:nvSpPr>
          <p:spPr>
            <a:xfrm>
              <a:off x="-477788" y="736365"/>
              <a:ext cx="11409075" cy="144653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8800" b="1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613" y="2360697"/>
              <a:ext cx="2186940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39" tIns="45672" rIns="91339" bIns="45672" rtlCol="0" anchor="ctr"/>
            <a:lstStyle/>
            <a:p>
              <a:pPr algn="ctr"/>
              <a:endParaRPr lang="en-US" dirty="0">
                <a:solidFill>
                  <a:schemeClr val="accent2"/>
                </a:solidFill>
                <a:latin typeface="Open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4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88897" y="4114799"/>
            <a:ext cx="24561800" cy="7044943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Myriad Pro Light"/>
                <a:cs typeface="Myriad Pro Light"/>
              </a:rPr>
              <a:t>								</a:t>
            </a:r>
            <a:endParaRPr lang="en-US" dirty="0">
              <a:latin typeface="Myriad Pro Light"/>
              <a:cs typeface="Myriad Pro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74570" y="483017"/>
            <a:ext cx="7628512" cy="2017762"/>
            <a:chOff x="8353983" y="483017"/>
            <a:chExt cx="7628512" cy="2017762"/>
          </a:xfrm>
        </p:grpSpPr>
        <p:sp>
          <p:nvSpPr>
            <p:cNvPr id="8" name="TextBox 7"/>
            <p:cNvSpPr txBox="1"/>
            <p:nvPr/>
          </p:nvSpPr>
          <p:spPr>
            <a:xfrm>
              <a:off x="8353983" y="483017"/>
              <a:ext cx="7628512" cy="1200310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8700640" y="1634834"/>
              <a:ext cx="6976398" cy="865945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Myriad Pro Light"/>
                  <a:cs typeface="Myriad Pro Light"/>
                </a:rPr>
                <a:t>Multi</a:t>
              </a:r>
              <a:r>
                <a:rPr lang="en-US" sz="3600" dirty="0" smtClean="0">
                  <a:latin typeface="Myriad Pro Light"/>
                  <a:cs typeface="Myriad Pro Light"/>
                </a:rPr>
                <a:t>-Channel </a:t>
              </a:r>
              <a:r>
                <a:rPr lang="en-US" sz="3600" dirty="0" err="1" smtClean="0">
                  <a:latin typeface="Myriad Pro Light"/>
                  <a:cs typeface="Myriad Pro Light"/>
                </a:rPr>
                <a:t>WiFi</a:t>
              </a:r>
              <a:r>
                <a:rPr lang="en-US" sz="3600" dirty="0" smtClean="0">
                  <a:latin typeface="Myriad Pro Light"/>
                  <a:cs typeface="Myriad Pro Light"/>
                </a:rPr>
                <a:t> </a:t>
              </a:r>
              <a:r>
                <a:rPr lang="en-US" sz="3600" dirty="0">
                  <a:latin typeface="Myriad Pro Light"/>
                  <a:cs typeface="Myriad Pro Light"/>
                </a:rPr>
                <a:t>S</a:t>
              </a:r>
              <a:r>
                <a:rPr lang="en-US" sz="3600" dirty="0" smtClean="0">
                  <a:latin typeface="Myriad Pro Light"/>
                  <a:cs typeface="Myriad Pro Light"/>
                </a:rPr>
                <a:t>ilicon </a:t>
              </a:r>
              <a:r>
                <a:rPr lang="en-US" sz="3600" dirty="0">
                  <a:latin typeface="Myriad Pro Light"/>
                  <a:cs typeface="Myriad Pro Light"/>
                </a:rPr>
                <a:t>S</a:t>
              </a:r>
              <a:r>
                <a:rPr lang="en-US" sz="3600" dirty="0" smtClean="0">
                  <a:latin typeface="Myriad Pro Light"/>
                  <a:cs typeface="Myriad Pro Light"/>
                </a:rPr>
                <a:t>olutions</a:t>
              </a:r>
              <a:endParaRPr lang="en-US" sz="3600" dirty="0">
                <a:solidFill>
                  <a:schemeClr val="accent1"/>
                </a:solidFill>
                <a:latin typeface="Myriad Pro Light"/>
                <a:cs typeface="Myriad Pro Light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547472" y="12039600"/>
            <a:ext cx="10181728" cy="16764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99" y="11719098"/>
            <a:ext cx="4646299" cy="1606065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0312615" y="2809704"/>
            <a:ext cx="3657600" cy="240970"/>
            <a:chOff x="10866255" y="8448874"/>
            <a:chExt cx="2738812" cy="73150"/>
          </a:xfrm>
        </p:grpSpPr>
        <p:sp>
          <p:nvSpPr>
            <p:cNvPr id="46" name="Rectangle 45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48401" y="5013959"/>
            <a:ext cx="17297399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Myriad Pro Light"/>
                <a:cs typeface="Myriad Pro Light"/>
              </a:rPr>
              <a:t>• </a:t>
            </a:r>
            <a:r>
              <a:rPr lang="en-US" sz="3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Revolutionary high-performance silicon solutions, backed by 20+ patents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chemeClr val="bg1"/>
                </a:solidFill>
                <a:latin typeface="Myriad Pro Light"/>
                <a:cs typeface="Myriad Pro Light"/>
              </a:rPr>
              <a:t>• </a:t>
            </a:r>
            <a:r>
              <a:rPr lang="en-US" sz="3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MCSR</a:t>
            </a:r>
            <a:r>
              <a:rPr lang="en-US" sz="3800" baseline="300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TM </a:t>
            </a:r>
            <a:r>
              <a:rPr lang="en-US" sz="3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 802.11 standards compliant </a:t>
            </a:r>
            <a:r>
              <a:rPr lang="en-US" sz="3800" dirty="0" err="1" smtClean="0">
                <a:solidFill>
                  <a:schemeClr val="bg1"/>
                </a:solidFill>
                <a:latin typeface="Myriad Pro Light"/>
                <a:cs typeface="Myriad Pro Light"/>
              </a:rPr>
              <a:t>WiFi</a:t>
            </a:r>
            <a:r>
              <a:rPr lang="en-US" sz="3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 support</a:t>
            </a:r>
            <a:endParaRPr lang="en-US" sz="3800" baseline="30000" dirty="0" smtClean="0">
              <a:solidFill>
                <a:schemeClr val="bg1"/>
              </a:solidFill>
              <a:latin typeface="Myriad Pro Light"/>
              <a:cs typeface="Myriad Pro Light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Myriad Pro Light"/>
                <a:cs typeface="Myriad Pro Light"/>
              </a:rPr>
              <a:t>•</a:t>
            </a:r>
            <a:r>
              <a:rPr lang="en-US" sz="40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Delivers multiple, concurrent channels of  </a:t>
            </a:r>
            <a:r>
              <a:rPr lang="en-US" sz="4000" dirty="0">
                <a:solidFill>
                  <a:schemeClr val="bg1"/>
                </a:solidFill>
                <a:latin typeface="Myriad Pro Light"/>
                <a:cs typeface="Myriad Pro Light"/>
              </a:rPr>
              <a:t>transmit &amp; </a:t>
            </a:r>
            <a:r>
              <a:rPr lang="en-US" sz="40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receive from a single, </a:t>
            </a:r>
            <a:r>
              <a:rPr lang="en-US" sz="4000" dirty="0" err="1" smtClean="0">
                <a:solidFill>
                  <a:schemeClr val="bg1"/>
                </a:solidFill>
                <a:latin typeface="Myriad Pro Light"/>
                <a:cs typeface="Myriad Pro Light"/>
              </a:rPr>
              <a:t>WiFi</a:t>
            </a:r>
            <a:r>
              <a:rPr lang="en-US" sz="40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 Standards compliant radio (</a:t>
            </a:r>
            <a:r>
              <a:rPr lang="en-US" sz="4000" dirty="0">
                <a:solidFill>
                  <a:schemeClr val="bg1"/>
                </a:solidFill>
                <a:latin typeface="Myriad Pro Light"/>
                <a:cs typeface="Myriad Pro Light"/>
              </a:rPr>
              <a:t>2.4 and 5 GHz)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•Industry leading interference mitigation technology (ACI/CCI)</a:t>
            </a:r>
            <a:endParaRPr lang="en-US" sz="38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pic>
        <p:nvPicPr>
          <p:cNvPr id="3" name="Picture 2" descr="Screenshot 2017-09-22 08.40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1" y="6248400"/>
            <a:ext cx="5809472" cy="2432364"/>
          </a:xfrm>
          <a:prstGeom prst="rect">
            <a:avLst/>
          </a:prstGeom>
        </p:spPr>
      </p:pic>
      <p:pic>
        <p:nvPicPr>
          <p:cNvPr id="4" name="Picture 3" descr="WiFi3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8833430"/>
            <a:ext cx="3606800" cy="1638300"/>
          </a:xfrm>
          <a:prstGeom prst="rect">
            <a:avLst/>
          </a:prstGeom>
        </p:spPr>
      </p:pic>
      <p:pic>
        <p:nvPicPr>
          <p:cNvPr id="9" name="Picture 8" descr="Screenshot 2017-10-13 11.02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15" y="4437950"/>
            <a:ext cx="1922262" cy="15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814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8311667" y="335875"/>
            <a:ext cx="7628512" cy="1839962"/>
            <a:chOff x="8353991" y="483017"/>
            <a:chExt cx="7628512" cy="1839962"/>
          </a:xfrm>
        </p:grpSpPr>
        <p:sp>
          <p:nvSpPr>
            <p:cNvPr id="64" name="TextBox 63"/>
            <p:cNvSpPr txBox="1"/>
            <p:nvPr/>
          </p:nvSpPr>
          <p:spPr>
            <a:xfrm>
              <a:off x="8353991" y="483017"/>
              <a:ext cx="7628512" cy="1200310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10496222" y="1457034"/>
              <a:ext cx="3461131" cy="865945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solidFill>
                    <a:srgbClr val="445469"/>
                  </a:solidFill>
                  <a:latin typeface="Myriad Pro Light"/>
                  <a:cs typeface="Myriad Pro Light"/>
                </a:rPr>
                <a:t>WiFi3</a:t>
              </a:r>
              <a:r>
                <a:rPr lang="en-US" sz="3600" baseline="30000" dirty="0" smtClean="0">
                  <a:solidFill>
                    <a:srgbClr val="445469"/>
                  </a:solidFill>
                  <a:latin typeface="Myriad Pro Light"/>
                  <a:cs typeface="Myriad Pro Light"/>
                </a:rPr>
                <a:t>TM</a:t>
              </a:r>
              <a:r>
                <a:rPr lang="en-US" sz="3600" dirty="0" smtClean="0">
                  <a:solidFill>
                    <a:srgbClr val="445469"/>
                  </a:solidFill>
                  <a:latin typeface="Myriad Pro Light"/>
                  <a:cs typeface="Myriad Pro Light"/>
                </a:rPr>
                <a:t> Features</a:t>
              </a:r>
              <a:endParaRPr lang="en-US" sz="3600" dirty="0">
                <a:solidFill>
                  <a:srgbClr val="445469"/>
                </a:solidFill>
                <a:latin typeface="Myriad Pro Light"/>
                <a:cs typeface="Myriad Pro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22785" y="7806409"/>
            <a:ext cx="13340414" cy="1206448"/>
            <a:chOff x="7736447" y="9008565"/>
            <a:chExt cx="11055769" cy="1206448"/>
          </a:xfrm>
        </p:grpSpPr>
        <p:sp>
          <p:nvSpPr>
            <p:cNvPr id="112" name="TextBox 111"/>
            <p:cNvSpPr txBox="1"/>
            <p:nvPr/>
          </p:nvSpPr>
          <p:spPr>
            <a:xfrm>
              <a:off x="7957910" y="9008565"/>
              <a:ext cx="10834306" cy="1206448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en-US" sz="3200" dirty="0" smtClean="0">
                  <a:solidFill>
                    <a:srgbClr val="445469"/>
                  </a:solidFill>
                  <a:latin typeface="Myriad Pro Light"/>
                  <a:ea typeface="Open Sans Light" panose="020B0306030504020204" pitchFamily="34" charset="0"/>
                  <a:cs typeface="Myriad Pro Light"/>
                </a:rPr>
                <a:t>On-board, real-time wide-band RF monitoring capabilities identify sources of interference or rogue hackers – remotely without interrupting </a:t>
              </a:r>
              <a:r>
                <a:rPr lang="en-US" sz="3200" dirty="0" err="1" smtClean="0">
                  <a:solidFill>
                    <a:srgbClr val="445469"/>
                  </a:solidFill>
                  <a:latin typeface="Myriad Pro Light"/>
                  <a:ea typeface="Open Sans Light" panose="020B0306030504020204" pitchFamily="34" charset="0"/>
                  <a:cs typeface="Myriad Pro Light"/>
                </a:rPr>
                <a:t>Tx</a:t>
              </a:r>
              <a:r>
                <a:rPr lang="en-US" sz="3200" dirty="0" smtClean="0">
                  <a:solidFill>
                    <a:srgbClr val="445469"/>
                  </a:solidFill>
                  <a:latin typeface="Myriad Pro Light"/>
                  <a:ea typeface="Open Sans Light" panose="020B0306030504020204" pitchFamily="34" charset="0"/>
                  <a:cs typeface="Myriad Pro Light"/>
                </a:rPr>
                <a:t>/Rx traffic</a:t>
              </a:r>
              <a:endParaRPr lang="en-US" sz="3200" dirty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endParaRPr>
            </a:p>
          </p:txBody>
        </p:sp>
        <p:sp>
          <p:nvSpPr>
            <p:cNvPr id="116" name="Round Same Side Corner Rectangle 115"/>
            <p:cNvSpPr/>
            <p:nvPr/>
          </p:nvSpPr>
          <p:spPr>
            <a:xfrm rot="10800000" flipH="1">
              <a:off x="7736447" y="9078156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748968" y="3688643"/>
            <a:ext cx="10840629" cy="1047690"/>
            <a:chOff x="6934612" y="5499169"/>
            <a:chExt cx="10840629" cy="1047690"/>
          </a:xfrm>
        </p:grpSpPr>
        <p:sp>
          <p:nvSpPr>
            <p:cNvPr id="101" name="TextBox 100"/>
            <p:cNvSpPr txBox="1"/>
            <p:nvPr/>
          </p:nvSpPr>
          <p:spPr>
            <a:xfrm>
              <a:off x="7719190" y="5499169"/>
              <a:ext cx="10056051" cy="59089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algn="just"/>
              <a:endParaRPr lang="en-US" sz="2400" dirty="0">
                <a:solidFill>
                  <a:schemeClr val="bg1">
                    <a:lumMod val="95000"/>
                  </a:schemeClr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120" name="Round Same Side Corner Rectangle 119"/>
            <p:cNvSpPr/>
            <p:nvPr/>
          </p:nvSpPr>
          <p:spPr>
            <a:xfrm rot="10800000" flipH="1">
              <a:off x="7975878" y="5633268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9419" tIns="109710" rIns="219419" bIns="109710" rtlCol="0" anchor="ctr"/>
            <a:lstStyle/>
            <a:p>
              <a:pPr algn="ctr"/>
              <a:endParaRPr lang="bg-BG"/>
            </a:p>
          </p:txBody>
        </p:sp>
        <p:sp>
          <p:nvSpPr>
            <p:cNvPr id="88" name="Freeform 222"/>
            <p:cNvSpPr>
              <a:spLocks noEditPoints="1"/>
            </p:cNvSpPr>
            <p:nvPr/>
          </p:nvSpPr>
          <p:spPr bwMode="auto">
            <a:xfrm>
              <a:off x="6934612" y="5765073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9989273" y="5593442"/>
            <a:ext cx="12364759" cy="1698890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r>
              <a:rPr lang="en-US" sz="3200" dirty="0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Enables </a:t>
            </a:r>
            <a:r>
              <a:rPr lang="en-US" sz="3200" dirty="0" err="1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Tx</a:t>
            </a:r>
            <a:r>
              <a:rPr lang="en-US" sz="3200" dirty="0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 power on a per channel basis, creating defined coverage areas in high-density applications and optimizing performance </a:t>
            </a:r>
            <a:r>
              <a:rPr lang="en-US" sz="3200" dirty="0" err="1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vs</a:t>
            </a:r>
            <a:r>
              <a:rPr lang="en-US" sz="3200" dirty="0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 traditional single channel radios</a:t>
            </a:r>
            <a:endParaRPr lang="en-US" sz="3200" dirty="0">
              <a:solidFill>
                <a:srgbClr val="445469"/>
              </a:solidFill>
              <a:latin typeface="Myriad Pro Light"/>
              <a:ea typeface="Open Sans Light" panose="020B0306030504020204" pitchFamily="34" charset="0"/>
              <a:cs typeface="Myriad Pr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281" y="3688643"/>
            <a:ext cx="12146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Myriad Pro Light"/>
                <a:cs typeface="Myriad Pro Light"/>
              </a:rPr>
              <a:t>WiFi3</a:t>
            </a:r>
            <a:r>
              <a:rPr lang="en-US" sz="3200" baseline="30000" dirty="0" smtClean="0">
                <a:latin typeface="Myriad Pro Light"/>
                <a:cs typeface="Myriad Pro Light"/>
              </a:rPr>
              <a:t>TM</a:t>
            </a:r>
            <a:r>
              <a:rPr lang="en-US" sz="3200" dirty="0" smtClean="0">
                <a:latin typeface="Myriad Pro Light"/>
                <a:cs typeface="Myriad Pro Light"/>
              </a:rPr>
              <a:t> </a:t>
            </a:r>
            <a:r>
              <a:rPr lang="en-US" sz="3200" dirty="0">
                <a:latin typeface="Myriad Pro Light"/>
                <a:cs typeface="Myriad Pro Light"/>
              </a:rPr>
              <a:t>offers </a:t>
            </a:r>
            <a:r>
              <a:rPr lang="en-US" sz="3200" dirty="0" smtClean="0">
                <a:latin typeface="Myriad Pro Light"/>
                <a:cs typeface="Myriad Pro Light"/>
              </a:rPr>
              <a:t> the highest channel density in the industry, unlocking maximum frequency reuse &amp; delivers the highest capacity with the fewest access points</a:t>
            </a:r>
            <a:endParaRPr lang="en-US" sz="3200" dirty="0">
              <a:latin typeface="Myriad Pro Light"/>
              <a:cs typeface="Myriad Pro Light"/>
            </a:endParaRPr>
          </a:p>
        </p:txBody>
      </p:sp>
      <p:sp>
        <p:nvSpPr>
          <p:cNvPr id="42" name="Freeform 222"/>
          <p:cNvSpPr>
            <a:spLocks noEditPoints="1"/>
          </p:cNvSpPr>
          <p:nvPr/>
        </p:nvSpPr>
        <p:spPr bwMode="auto">
          <a:xfrm>
            <a:off x="8733576" y="8139828"/>
            <a:ext cx="646914" cy="649763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22"/>
          <p:cNvSpPr>
            <a:spLocks noEditPoints="1"/>
          </p:cNvSpPr>
          <p:nvPr/>
        </p:nvSpPr>
        <p:spPr bwMode="auto">
          <a:xfrm>
            <a:off x="8762344" y="5662410"/>
            <a:ext cx="646914" cy="649763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8038" y="3957979"/>
            <a:ext cx="540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Multi</a:t>
            </a:r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-Channel </a:t>
            </a:r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Air </a:t>
            </a:r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Interface</a:t>
            </a:r>
            <a:endParaRPr lang="en-US" dirty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8969" y="5660620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107EC4"/>
                </a:solidFill>
                <a:latin typeface="Myriad Pro"/>
                <a:cs typeface="Myriad Pro"/>
              </a:rPr>
              <a:t>PowerZoning</a:t>
            </a:r>
            <a:r>
              <a:rPr lang="en-US" baseline="30000" dirty="0" err="1" smtClean="0">
                <a:solidFill>
                  <a:srgbClr val="107EC4"/>
                </a:solidFill>
                <a:latin typeface="Myriad Pro"/>
                <a:cs typeface="Myriad Pro"/>
              </a:rPr>
              <a:t>TM</a:t>
            </a:r>
            <a:endParaRPr lang="en-US" baseline="30000" dirty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87069" y="7876000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Spectral Surveillance (SSA</a:t>
            </a:r>
            <a:r>
              <a:rPr lang="en-US" baseline="30000" dirty="0" smtClean="0">
                <a:solidFill>
                  <a:srgbClr val="107EC4"/>
                </a:solidFill>
                <a:latin typeface="Myriad Pro"/>
                <a:cs typeface="Myriad Pro"/>
              </a:rPr>
              <a:t>TM</a:t>
            </a:r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)</a:t>
            </a:r>
            <a:endParaRPr lang="en-US" dirty="0">
              <a:solidFill>
                <a:srgbClr val="107EC4"/>
              </a:solidFill>
              <a:latin typeface="Myriad Pro"/>
              <a:cs typeface="Myriad Pro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337702" y="2175837"/>
            <a:ext cx="3657600" cy="240970"/>
            <a:chOff x="10866255" y="8448874"/>
            <a:chExt cx="2738812" cy="73150"/>
          </a:xfrm>
        </p:grpSpPr>
        <p:sp>
          <p:nvSpPr>
            <p:cNvPr id="30" name="Rectangle 29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05968" y="9954630"/>
            <a:ext cx="685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MESHD</a:t>
            </a:r>
            <a:r>
              <a:rPr lang="en-US" baseline="30000" dirty="0" smtClean="0">
                <a:solidFill>
                  <a:srgbClr val="107EC4"/>
                </a:solidFill>
                <a:latin typeface="Myriad Pro"/>
                <a:cs typeface="Myriad Pro"/>
              </a:rPr>
              <a:t>TM</a:t>
            </a:r>
            <a:r>
              <a:rPr lang="en-US" dirty="0" smtClean="0">
                <a:solidFill>
                  <a:srgbClr val="107EC4"/>
                </a:solidFill>
                <a:latin typeface="Myriad Pro"/>
                <a:cs typeface="Myriad Pro"/>
              </a:rPr>
              <a:t> Active Mesh Technology</a:t>
            </a:r>
            <a:endParaRPr lang="en-US" dirty="0"/>
          </a:p>
        </p:txBody>
      </p:sp>
      <p:sp>
        <p:nvSpPr>
          <p:cNvPr id="36" name="Freeform 222"/>
          <p:cNvSpPr>
            <a:spLocks noEditPoints="1"/>
          </p:cNvSpPr>
          <p:nvPr/>
        </p:nvSpPr>
        <p:spPr bwMode="auto">
          <a:xfrm>
            <a:off x="8762344" y="10017003"/>
            <a:ext cx="646914" cy="649763"/>
          </a:xfrm>
          <a:custGeom>
            <a:avLst/>
            <a:gdLst>
              <a:gd name="T0" fmla="*/ 206 w 412"/>
              <a:gd name="T1" fmla="*/ 0 h 412"/>
              <a:gd name="T2" fmla="*/ 0 w 412"/>
              <a:gd name="T3" fmla="*/ 206 h 412"/>
              <a:gd name="T4" fmla="*/ 206 w 412"/>
              <a:gd name="T5" fmla="*/ 412 h 412"/>
              <a:gd name="T6" fmla="*/ 412 w 412"/>
              <a:gd name="T7" fmla="*/ 206 h 412"/>
              <a:gd name="T8" fmla="*/ 206 w 412"/>
              <a:gd name="T9" fmla="*/ 0 h 412"/>
              <a:gd name="T10" fmla="*/ 171 w 412"/>
              <a:gd name="T11" fmla="*/ 317 h 412"/>
              <a:gd name="T12" fmla="*/ 74 w 412"/>
              <a:gd name="T13" fmla="*/ 220 h 412"/>
              <a:gd name="T14" fmla="*/ 115 w 412"/>
              <a:gd name="T15" fmla="*/ 178 h 412"/>
              <a:gd name="T16" fmla="*/ 171 w 412"/>
              <a:gd name="T17" fmla="*/ 234 h 412"/>
              <a:gd name="T18" fmla="*/ 300 w 412"/>
              <a:gd name="T19" fmla="*/ 105 h 412"/>
              <a:gd name="T20" fmla="*/ 341 w 412"/>
              <a:gd name="T21" fmla="*/ 146 h 412"/>
              <a:gd name="T22" fmla="*/ 171 w 412"/>
              <a:gd name="T23" fmla="*/ 31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29231" y="10016185"/>
            <a:ext cx="12578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45469"/>
                </a:solidFill>
                <a:latin typeface="Myriad Pro Light"/>
                <a:ea typeface="Open Sans Light" panose="020B0306030504020204" pitchFamily="34" charset="0"/>
                <a:cs typeface="Myriad Pro Light"/>
              </a:rPr>
              <a:t>Multi-Channel mesh capabilities deliver 7x performance gains over single channel radio architectures – optimal performance of both mesh and access</a:t>
            </a:r>
            <a:endParaRPr lang="en-US" sz="3200" dirty="0">
              <a:solidFill>
                <a:srgbClr val="445469"/>
              </a:solidFill>
              <a:latin typeface="Myriad Pro Light"/>
              <a:ea typeface="Open Sans Light" panose="020B0306030504020204" pitchFamily="34" charset="0"/>
              <a:cs typeface="Myriad Pro Light"/>
            </a:endParaRPr>
          </a:p>
        </p:txBody>
      </p:sp>
      <p:sp>
        <p:nvSpPr>
          <p:cNvPr id="39" name="Round Same Side Corner Rectangle 38"/>
          <p:cNvSpPr/>
          <p:nvPr/>
        </p:nvSpPr>
        <p:spPr>
          <a:xfrm rot="10800000" flipH="1">
            <a:off x="9722785" y="10017003"/>
            <a:ext cx="132366" cy="913591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40" name="Round Same Side Corner Rectangle 39"/>
          <p:cNvSpPr/>
          <p:nvPr/>
        </p:nvSpPr>
        <p:spPr>
          <a:xfrm rot="10800000" flipH="1">
            <a:off x="9722785" y="5758759"/>
            <a:ext cx="132366" cy="913591"/>
          </a:xfrm>
          <a:prstGeom prst="round2SameRect">
            <a:avLst>
              <a:gd name="adj1" fmla="val 500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7763969" y="12537697"/>
            <a:ext cx="8695231" cy="9243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edgewater-logo-final copy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151" y="12017706"/>
            <a:ext cx="4178300" cy="144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610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7986947" y="70500"/>
            <a:ext cx="8444953" cy="1917326"/>
            <a:chOff x="7966360" y="330617"/>
            <a:chExt cx="8444953" cy="1917326"/>
          </a:xfrm>
        </p:grpSpPr>
        <p:sp>
          <p:nvSpPr>
            <p:cNvPr id="106" name="TextBox 105"/>
            <p:cNvSpPr txBox="1"/>
            <p:nvPr/>
          </p:nvSpPr>
          <p:spPr>
            <a:xfrm>
              <a:off x="8380232" y="330617"/>
              <a:ext cx="7628512" cy="1200310"/>
            </a:xfrm>
            <a:prstGeom prst="rect">
              <a:avLst/>
            </a:prstGeom>
            <a:noFill/>
          </p:spPr>
          <p:txBody>
            <a:bodyPr wrap="none" lIns="91422" tIns="45711" rIns="91422" bIns="45711" rtlCol="0">
              <a:spAutoFit/>
            </a:bodyPr>
            <a:lstStyle/>
            <a:p>
              <a:pPr algn="ctr"/>
              <a:r>
                <a:rPr lang="id-ID" sz="7200" dirty="0" smtClean="0">
                  <a:solidFill>
                    <a:srgbClr val="107EC4"/>
                  </a:solidFill>
                  <a:latin typeface="Myriad Pro"/>
                  <a:cs typeface="Myriad Pro"/>
                </a:rPr>
                <a:t>Edgewater Wireless</a:t>
              </a:r>
            </a:p>
          </p:txBody>
        </p:sp>
        <p:sp>
          <p:nvSpPr>
            <p:cNvPr id="108" name="Subtitle 2"/>
            <p:cNvSpPr txBox="1">
              <a:spLocks/>
            </p:cNvSpPr>
            <p:nvPr/>
          </p:nvSpPr>
          <p:spPr>
            <a:xfrm>
              <a:off x="7966360" y="1381998"/>
              <a:ext cx="8444953" cy="865945"/>
            </a:xfrm>
            <a:prstGeom prst="rect">
              <a:avLst/>
            </a:prstGeom>
          </p:spPr>
          <p:txBody>
            <a:bodyPr vert="horz" wrap="none" lIns="217490" tIns="108745" rIns="217490" bIns="108745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 smtClean="0">
                  <a:latin typeface="Myriad Pro Light"/>
                  <a:cs typeface="Myriad Pro Light"/>
                </a:rPr>
                <a:t>Comprehensive high-density </a:t>
              </a:r>
              <a:r>
                <a:rPr lang="en-US" sz="3600" dirty="0" err="1" smtClean="0">
                  <a:latin typeface="Myriad Pro Light"/>
                  <a:cs typeface="Myriad Pro Light"/>
                </a:rPr>
                <a:t>WiFi</a:t>
              </a:r>
              <a:r>
                <a:rPr lang="en-US" sz="3600" dirty="0" smtClean="0">
                  <a:latin typeface="Myriad Pro Light"/>
                  <a:cs typeface="Myriad Pro Light"/>
                </a:rPr>
                <a:t> Solutions</a:t>
              </a:r>
              <a:endParaRPr lang="en-US" sz="3600" dirty="0">
                <a:solidFill>
                  <a:schemeClr val="accent1"/>
                </a:solidFill>
                <a:latin typeface="Myriad Pro Light"/>
                <a:cs typeface="Myriad Pro Light"/>
              </a:endParaRPr>
            </a:p>
          </p:txBody>
        </p:sp>
      </p:grpSp>
      <p:sp>
        <p:nvSpPr>
          <p:cNvPr id="28" name="Round Diagonal Corner Rectangle 27"/>
          <p:cNvSpPr/>
          <p:nvPr/>
        </p:nvSpPr>
        <p:spPr>
          <a:xfrm>
            <a:off x="9669520" y="3869469"/>
            <a:ext cx="4737250" cy="1371600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r>
              <a:rPr lang="en-CA" dirty="0" smtClean="0">
                <a:latin typeface="Myriad Pro Light"/>
                <a:cs typeface="Myriad Pro Light"/>
              </a:rPr>
              <a:t>Access Point Products</a:t>
            </a:r>
            <a:endParaRPr lang="bg-BG" dirty="0">
              <a:latin typeface="Myriad Pro Light"/>
              <a:cs typeface="Myriad Pro Light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9669518" y="5965129"/>
            <a:ext cx="4737252" cy="1441237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r>
              <a:rPr lang="en-CA" dirty="0" smtClean="0">
                <a:latin typeface="Myriad Pro Light"/>
                <a:cs typeface="Myriad Pro Light"/>
              </a:rPr>
              <a:t>Controller &amp; Network </a:t>
            </a:r>
            <a:r>
              <a:rPr lang="en-CA" dirty="0" smtClean="0">
                <a:latin typeface="Myriad Pro Light"/>
                <a:cs typeface="Myriad Pro Light"/>
              </a:rPr>
              <a:t>Management</a:t>
            </a:r>
            <a:endParaRPr lang="bg-BG" dirty="0">
              <a:latin typeface="Myriad Pro Light"/>
              <a:cs typeface="Myriad Pro Light"/>
            </a:endParaRPr>
          </a:p>
        </p:txBody>
      </p:sp>
      <p:sp>
        <p:nvSpPr>
          <p:cNvPr id="59" name="Round Diagonal Corner Rectangle 58"/>
          <p:cNvSpPr/>
          <p:nvPr/>
        </p:nvSpPr>
        <p:spPr>
          <a:xfrm>
            <a:off x="9669518" y="8161502"/>
            <a:ext cx="4737250" cy="1473201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r>
              <a:rPr lang="en-CA" dirty="0" smtClean="0">
                <a:latin typeface="Myriad Pro Light"/>
                <a:cs typeface="Myriad Pro Light"/>
              </a:rPr>
              <a:t>OEM &amp; Licensing</a:t>
            </a:r>
            <a:endParaRPr lang="bg-BG" dirty="0">
              <a:latin typeface="Myriad Pro Light"/>
              <a:cs typeface="Myriad Pro Light"/>
            </a:endParaRPr>
          </a:p>
        </p:txBody>
      </p:sp>
      <p:sp>
        <p:nvSpPr>
          <p:cNvPr id="63" name="Round Diagonal Corner Rectangle 62"/>
          <p:cNvSpPr/>
          <p:nvPr/>
        </p:nvSpPr>
        <p:spPr>
          <a:xfrm>
            <a:off x="9669516" y="10535695"/>
            <a:ext cx="4737252" cy="1435100"/>
          </a:xfrm>
          <a:prstGeom prst="round2DiagRect">
            <a:avLst>
              <a:gd name="adj1" fmla="val 1884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r>
              <a:rPr lang="en-CA" dirty="0" smtClean="0">
                <a:latin typeface="Myriad Pro Light"/>
                <a:cs typeface="Myriad Pro Light"/>
              </a:rPr>
              <a:t>Access Control</a:t>
            </a:r>
            <a:endParaRPr lang="bg-BG" dirty="0">
              <a:latin typeface="Myriad Pro Light"/>
              <a:cs typeface="Myriad Pro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59400" y="2087845"/>
            <a:ext cx="406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Indoor Access Points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69" name="Picture 68" descr="outdoor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795" y="2734176"/>
            <a:ext cx="1254205" cy="178802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17860724" y="5127155"/>
            <a:ext cx="426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 </a:t>
            </a:r>
            <a:r>
              <a:rPr lang="en-US" dirty="0" err="1" smtClean="0">
                <a:latin typeface="Myriad Pro Light"/>
                <a:cs typeface="Myriad Pro Light"/>
              </a:rPr>
              <a:t>EdgeNET</a:t>
            </a:r>
            <a:r>
              <a:rPr lang="en-US" dirty="0" smtClean="0">
                <a:latin typeface="Myriad Pro Light"/>
                <a:cs typeface="Myriad Pro Light"/>
              </a:rPr>
              <a:t> Controllers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11" name="Picture 10" descr="Edgewater Wirless Fluid Controller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3" b="29894"/>
          <a:stretch/>
        </p:blipFill>
        <p:spPr>
          <a:xfrm>
            <a:off x="18415708" y="5773486"/>
            <a:ext cx="3147907" cy="1488435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7756810" y="10786751"/>
            <a:ext cx="477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Access Gateway Partners 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13" name="Picture 12" descr="Nomadi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406" y="11630417"/>
            <a:ext cx="3119209" cy="12920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4" name="TextBox 73"/>
          <p:cNvSpPr txBox="1"/>
          <p:nvPr/>
        </p:nvSpPr>
        <p:spPr>
          <a:xfrm>
            <a:off x="1117600" y="10690456"/>
            <a:ext cx="572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Service Management Partners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16" name="Picture 15" descr="Aptil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02" y="11630417"/>
            <a:ext cx="2437441" cy="124865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5" name="TextBox 74"/>
          <p:cNvSpPr txBox="1"/>
          <p:nvPr/>
        </p:nvSpPr>
        <p:spPr>
          <a:xfrm>
            <a:off x="2823302" y="5241069"/>
            <a:ext cx="296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Myriad Pro Light"/>
                <a:cs typeface="Myriad Pro Light"/>
              </a:rPr>
              <a:t>EdgeNET</a:t>
            </a:r>
            <a:r>
              <a:rPr lang="en-US" dirty="0" smtClean="0">
                <a:latin typeface="Myriad Pro Light"/>
                <a:cs typeface="Myriad Pro Light"/>
              </a:rPr>
              <a:t> NMS</a:t>
            </a:r>
            <a:endParaRPr lang="en-US" dirty="0">
              <a:latin typeface="Myriad Pro Light"/>
              <a:cs typeface="Myriad Pro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415708" y="7838337"/>
            <a:ext cx="34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r>
              <a:rPr lang="en-US" dirty="0" smtClean="0">
                <a:latin typeface="Myriad Pro Light"/>
                <a:cs typeface="Myriad Pro Light"/>
              </a:rPr>
              <a:t> over DAS</a:t>
            </a:r>
            <a:endParaRPr lang="en-US" dirty="0">
              <a:latin typeface="Myriad Pro Light"/>
              <a:cs typeface="Myriad Pro Light"/>
            </a:endParaRPr>
          </a:p>
        </p:txBody>
      </p:sp>
      <p:pic>
        <p:nvPicPr>
          <p:cNvPr id="17" name="Picture 16" descr="Zinwa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600" y="8720993"/>
            <a:ext cx="2738209" cy="110669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7" name="Picture 7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95" y="5855138"/>
            <a:ext cx="2677934" cy="1551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Straight Arrow Connector 21"/>
          <p:cNvCxnSpPr/>
          <p:nvPr/>
        </p:nvCxnSpPr>
        <p:spPr>
          <a:xfrm flipV="1">
            <a:off x="14406770" y="3183037"/>
            <a:ext cx="3652632" cy="1493212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28" idx="2"/>
          </p:cNvCxnSpPr>
          <p:nvPr/>
        </p:nvCxnSpPr>
        <p:spPr>
          <a:xfrm flipH="1" flipV="1">
            <a:off x="5791201" y="3287383"/>
            <a:ext cx="3878319" cy="1267886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34" idx="2"/>
          </p:cNvCxnSpPr>
          <p:nvPr/>
        </p:nvCxnSpPr>
        <p:spPr>
          <a:xfrm flipH="1" flipV="1">
            <a:off x="5791200" y="6345481"/>
            <a:ext cx="3878318" cy="340267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4406768" y="9042402"/>
            <a:ext cx="3652632" cy="29923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3" idx="0"/>
          </p:cNvCxnSpPr>
          <p:nvPr/>
        </p:nvCxnSpPr>
        <p:spPr>
          <a:xfrm>
            <a:off x="14406768" y="11253245"/>
            <a:ext cx="3479802" cy="71755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63" idx="2"/>
          </p:cNvCxnSpPr>
          <p:nvPr/>
        </p:nvCxnSpPr>
        <p:spPr>
          <a:xfrm flipH="1">
            <a:off x="5923168" y="11253245"/>
            <a:ext cx="3746348" cy="717550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022415" y="1987826"/>
            <a:ext cx="460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Outdoor Access Points</a:t>
            </a:r>
            <a:endParaRPr lang="en-US" dirty="0">
              <a:latin typeface="Myriad Pro Light"/>
              <a:cs typeface="Myriad Pro Light"/>
            </a:endParaRPr>
          </a:p>
        </p:txBody>
      </p:sp>
      <p:cxnSp>
        <p:nvCxnSpPr>
          <p:cNvPr id="114" name="Straight Arrow Connector 113"/>
          <p:cNvCxnSpPr>
            <a:stCxn id="34" idx="0"/>
          </p:cNvCxnSpPr>
          <p:nvPr/>
        </p:nvCxnSpPr>
        <p:spPr>
          <a:xfrm flipV="1">
            <a:off x="14406770" y="6288295"/>
            <a:ext cx="3652632" cy="397453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791200" y="9042402"/>
            <a:ext cx="3878320" cy="29923"/>
          </a:xfrm>
          <a:prstGeom prst="straightConnector1">
            <a:avLst/>
          </a:prstGeom>
          <a:ln w="3810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 descr="EI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302" y="8962657"/>
            <a:ext cx="2881134" cy="1344094"/>
          </a:xfrm>
          <a:prstGeom prst="rect">
            <a:avLst/>
          </a:prstGeom>
          <a:ln>
            <a:solidFill>
              <a:srgbClr val="222A35"/>
            </a:solidFill>
          </a:ln>
        </p:spPr>
      </p:pic>
      <p:sp>
        <p:nvSpPr>
          <p:cNvPr id="128" name="TextBox 127"/>
          <p:cNvSpPr txBox="1"/>
          <p:nvPr/>
        </p:nvSpPr>
        <p:spPr>
          <a:xfrm>
            <a:off x="1701800" y="8161502"/>
            <a:ext cx="45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Small Cell LTE + 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endParaRPr lang="en-US" baseline="30000" dirty="0">
              <a:latin typeface="Myriad Pro Light"/>
              <a:cs typeface="Myriad Pro Ligh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0158754" y="2087845"/>
            <a:ext cx="3657600" cy="240970"/>
            <a:chOff x="10866255" y="8448874"/>
            <a:chExt cx="2738812" cy="73150"/>
          </a:xfrm>
        </p:grpSpPr>
        <p:sp>
          <p:nvSpPr>
            <p:cNvPr id="35" name="Rectangle 34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8" name="Picture 47" descr="Screenshot 2017-09-22 08.40.3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360" y="2844657"/>
            <a:ext cx="3597548" cy="15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4"/>
          <p:cNvSpPr>
            <a:spLocks noChangeArrowheads="1"/>
          </p:cNvSpPr>
          <p:nvPr/>
        </p:nvSpPr>
        <p:spPr bwMode="auto">
          <a:xfrm rot="16200000">
            <a:off x="5453125" y="6267595"/>
            <a:ext cx="5130800" cy="1993608"/>
          </a:xfrm>
          <a:custGeom>
            <a:avLst/>
            <a:gdLst>
              <a:gd name="T0" fmla="*/ 0 w 7811"/>
              <a:gd name="T1" fmla="*/ 1895 h 1896"/>
              <a:gd name="T2" fmla="*/ 0 w 7811"/>
              <a:gd name="T3" fmla="*/ 0 h 1896"/>
              <a:gd name="T4" fmla="*/ 7127 w 7811"/>
              <a:gd name="T5" fmla="*/ 0 h 1896"/>
              <a:gd name="T6" fmla="*/ 7810 w 7811"/>
              <a:gd name="T7" fmla="*/ 946 h 1896"/>
              <a:gd name="T8" fmla="*/ 7127 w 7811"/>
              <a:gd name="T9" fmla="*/ 1895 h 1896"/>
              <a:gd name="T10" fmla="*/ 0 w 7811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11" h="1896">
                <a:moveTo>
                  <a:pt x="0" y="1895"/>
                </a:moveTo>
                <a:lnTo>
                  <a:pt x="0" y="0"/>
                </a:lnTo>
                <a:lnTo>
                  <a:pt x="7127" y="0"/>
                </a:lnTo>
                <a:lnTo>
                  <a:pt x="7810" y="946"/>
                </a:lnTo>
                <a:lnTo>
                  <a:pt x="7127" y="1895"/>
                </a:lnTo>
                <a:lnTo>
                  <a:pt x="0" y="1895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3" name="Freeform 64"/>
          <p:cNvSpPr>
            <a:spLocks noChangeArrowheads="1"/>
          </p:cNvSpPr>
          <p:nvPr/>
        </p:nvSpPr>
        <p:spPr bwMode="auto">
          <a:xfrm rot="16200000">
            <a:off x="7036613" y="5911184"/>
            <a:ext cx="5892800" cy="1944430"/>
          </a:xfrm>
          <a:custGeom>
            <a:avLst/>
            <a:gdLst>
              <a:gd name="T0" fmla="*/ 0 w 6662"/>
              <a:gd name="T1" fmla="*/ 1892 h 1893"/>
              <a:gd name="T2" fmla="*/ 0 w 6662"/>
              <a:gd name="T3" fmla="*/ 0 h 1893"/>
              <a:gd name="T4" fmla="*/ 5979 w 6662"/>
              <a:gd name="T5" fmla="*/ 0 h 1893"/>
              <a:gd name="T6" fmla="*/ 6661 w 6662"/>
              <a:gd name="T7" fmla="*/ 946 h 1893"/>
              <a:gd name="T8" fmla="*/ 5979 w 6662"/>
              <a:gd name="T9" fmla="*/ 1892 h 1893"/>
              <a:gd name="T10" fmla="*/ 0 w 6662"/>
              <a:gd name="T11" fmla="*/ 1892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62" h="1893">
                <a:moveTo>
                  <a:pt x="0" y="1892"/>
                </a:moveTo>
                <a:lnTo>
                  <a:pt x="0" y="0"/>
                </a:lnTo>
                <a:lnTo>
                  <a:pt x="5979" y="0"/>
                </a:lnTo>
                <a:lnTo>
                  <a:pt x="6661" y="946"/>
                </a:lnTo>
                <a:lnTo>
                  <a:pt x="5979" y="1892"/>
                </a:lnTo>
                <a:lnTo>
                  <a:pt x="0" y="1892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4" name="Freeform 81"/>
          <p:cNvSpPr>
            <a:spLocks noChangeArrowheads="1"/>
          </p:cNvSpPr>
          <p:nvPr/>
        </p:nvSpPr>
        <p:spPr bwMode="auto">
          <a:xfrm rot="16200000">
            <a:off x="8615014" y="5540619"/>
            <a:ext cx="6629399" cy="1948961"/>
          </a:xfrm>
          <a:custGeom>
            <a:avLst/>
            <a:gdLst>
              <a:gd name="T0" fmla="*/ 7817 w 8504"/>
              <a:gd name="T1" fmla="*/ 1895 h 1896"/>
              <a:gd name="T2" fmla="*/ 8503 w 8504"/>
              <a:gd name="T3" fmla="*/ 946 h 1896"/>
              <a:gd name="T4" fmla="*/ 7817 w 8504"/>
              <a:gd name="T5" fmla="*/ 0 h 1896"/>
              <a:gd name="T6" fmla="*/ 0 w 8504"/>
              <a:gd name="T7" fmla="*/ 0 h 1896"/>
              <a:gd name="T8" fmla="*/ 0 w 8504"/>
              <a:gd name="T9" fmla="*/ 1895 h 1896"/>
              <a:gd name="T10" fmla="*/ 7817 w 8504"/>
              <a:gd name="T11" fmla="*/ 1895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04" h="1896">
                <a:moveTo>
                  <a:pt x="7817" y="1895"/>
                </a:moveTo>
                <a:lnTo>
                  <a:pt x="8503" y="946"/>
                </a:lnTo>
                <a:lnTo>
                  <a:pt x="7817" y="0"/>
                </a:lnTo>
                <a:lnTo>
                  <a:pt x="0" y="0"/>
                </a:lnTo>
                <a:lnTo>
                  <a:pt x="0" y="1895"/>
                </a:lnTo>
                <a:lnTo>
                  <a:pt x="7817" y="189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5" name="Freeform 95"/>
          <p:cNvSpPr>
            <a:spLocks noChangeArrowheads="1"/>
          </p:cNvSpPr>
          <p:nvPr/>
        </p:nvSpPr>
        <p:spPr bwMode="auto">
          <a:xfrm rot="16200000">
            <a:off x="10195676" y="5055449"/>
            <a:ext cx="7365999" cy="1948961"/>
          </a:xfrm>
          <a:custGeom>
            <a:avLst/>
            <a:gdLst>
              <a:gd name="T0" fmla="*/ 6600 w 7287"/>
              <a:gd name="T1" fmla="*/ 1896 h 1897"/>
              <a:gd name="T2" fmla="*/ 7286 w 7287"/>
              <a:gd name="T3" fmla="*/ 950 h 1897"/>
              <a:gd name="T4" fmla="*/ 6600 w 7287"/>
              <a:gd name="T5" fmla="*/ 0 h 1897"/>
              <a:gd name="T6" fmla="*/ 0 w 7287"/>
              <a:gd name="T7" fmla="*/ 0 h 1897"/>
              <a:gd name="T8" fmla="*/ 0 w 7287"/>
              <a:gd name="T9" fmla="*/ 1896 h 1897"/>
              <a:gd name="T10" fmla="*/ 6600 w 7287"/>
              <a:gd name="T11" fmla="*/ 1896 h 1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87" h="1897">
                <a:moveTo>
                  <a:pt x="6600" y="1896"/>
                </a:moveTo>
                <a:lnTo>
                  <a:pt x="7286" y="950"/>
                </a:lnTo>
                <a:lnTo>
                  <a:pt x="6600" y="0"/>
                </a:lnTo>
                <a:lnTo>
                  <a:pt x="0" y="0"/>
                </a:lnTo>
                <a:lnTo>
                  <a:pt x="0" y="1896"/>
                </a:lnTo>
                <a:lnTo>
                  <a:pt x="6600" y="1896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48" name="Freeform 93"/>
          <p:cNvSpPr>
            <a:spLocks noChangeArrowheads="1"/>
          </p:cNvSpPr>
          <p:nvPr/>
        </p:nvSpPr>
        <p:spPr bwMode="auto">
          <a:xfrm rot="16200000" flipH="1">
            <a:off x="12873196" y="8300222"/>
            <a:ext cx="1063596" cy="3899194"/>
          </a:xfrm>
          <a:custGeom>
            <a:avLst/>
            <a:gdLst>
              <a:gd name="T0" fmla="*/ 0 w 928"/>
              <a:gd name="T1" fmla="*/ 2227 h 2560"/>
              <a:gd name="T2" fmla="*/ 0 w 928"/>
              <a:gd name="T3" fmla="*/ 0 h 2560"/>
              <a:gd name="T4" fmla="*/ 927 w 928"/>
              <a:gd name="T5" fmla="*/ 667 h 2560"/>
              <a:gd name="T6" fmla="*/ 927 w 928"/>
              <a:gd name="T7" fmla="*/ 2559 h 2560"/>
              <a:gd name="T8" fmla="*/ 0 w 928"/>
              <a:gd name="T9" fmla="*/ 2227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227"/>
                </a:moveTo>
                <a:lnTo>
                  <a:pt x="0" y="0"/>
                </a:lnTo>
                <a:lnTo>
                  <a:pt x="927" y="667"/>
                </a:lnTo>
                <a:lnTo>
                  <a:pt x="927" y="2559"/>
                </a:lnTo>
                <a:lnTo>
                  <a:pt x="0" y="222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49" name="Freeform 79"/>
          <p:cNvSpPr>
            <a:spLocks noChangeArrowheads="1"/>
          </p:cNvSpPr>
          <p:nvPr/>
        </p:nvSpPr>
        <p:spPr bwMode="auto">
          <a:xfrm rot="5400000" flipH="1">
            <a:off x="11558205" y="9055621"/>
            <a:ext cx="1068691" cy="2383295"/>
          </a:xfrm>
          <a:custGeom>
            <a:avLst/>
            <a:gdLst>
              <a:gd name="T0" fmla="*/ 0 w 928"/>
              <a:gd name="T1" fmla="*/ 2228 h 2229"/>
              <a:gd name="T2" fmla="*/ 0 w 928"/>
              <a:gd name="T3" fmla="*/ 0 h 2229"/>
              <a:gd name="T4" fmla="*/ 927 w 928"/>
              <a:gd name="T5" fmla="*/ 332 h 2229"/>
              <a:gd name="T6" fmla="*/ 927 w 928"/>
              <a:gd name="T7" fmla="*/ 2228 h 2229"/>
              <a:gd name="T8" fmla="*/ 0 w 928"/>
              <a:gd name="T9" fmla="*/ 2228 h 2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29">
                <a:moveTo>
                  <a:pt x="0" y="2228"/>
                </a:moveTo>
                <a:lnTo>
                  <a:pt x="0" y="0"/>
                </a:lnTo>
                <a:lnTo>
                  <a:pt x="927" y="332"/>
                </a:lnTo>
                <a:lnTo>
                  <a:pt x="927" y="2228"/>
                </a:lnTo>
                <a:lnTo>
                  <a:pt x="0" y="2228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50" name="Freeform 66"/>
          <p:cNvSpPr>
            <a:spLocks noChangeArrowheads="1"/>
          </p:cNvSpPr>
          <p:nvPr/>
        </p:nvSpPr>
        <p:spPr bwMode="auto">
          <a:xfrm rot="5400000" flipH="1">
            <a:off x="9274174" y="9100558"/>
            <a:ext cx="1068689" cy="2293429"/>
          </a:xfrm>
          <a:custGeom>
            <a:avLst/>
            <a:gdLst>
              <a:gd name="T0" fmla="*/ 0 w 928"/>
              <a:gd name="T1" fmla="*/ 2231 h 2232"/>
              <a:gd name="T2" fmla="*/ 0 w 928"/>
              <a:gd name="T3" fmla="*/ 0 h 2232"/>
              <a:gd name="T4" fmla="*/ 927 w 928"/>
              <a:gd name="T5" fmla="*/ 0 h 2232"/>
              <a:gd name="T6" fmla="*/ 927 w 928"/>
              <a:gd name="T7" fmla="*/ 1895 h 2232"/>
              <a:gd name="T8" fmla="*/ 0 w 928"/>
              <a:gd name="T9" fmla="*/ 2231 h 2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232">
                <a:moveTo>
                  <a:pt x="0" y="2231"/>
                </a:moveTo>
                <a:lnTo>
                  <a:pt x="0" y="0"/>
                </a:lnTo>
                <a:lnTo>
                  <a:pt x="927" y="0"/>
                </a:lnTo>
                <a:lnTo>
                  <a:pt x="927" y="1895"/>
                </a:lnTo>
                <a:lnTo>
                  <a:pt x="0" y="2231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51" name="Freeform 52"/>
          <p:cNvSpPr>
            <a:spLocks noChangeArrowheads="1"/>
          </p:cNvSpPr>
          <p:nvPr/>
        </p:nvSpPr>
        <p:spPr bwMode="auto">
          <a:xfrm rot="5400000" flipH="1">
            <a:off x="7159771" y="8930592"/>
            <a:ext cx="1068689" cy="2633363"/>
          </a:xfrm>
          <a:custGeom>
            <a:avLst/>
            <a:gdLst>
              <a:gd name="T0" fmla="*/ 0 w 928"/>
              <a:gd name="T1" fmla="*/ 2559 h 2560"/>
              <a:gd name="T2" fmla="*/ 0 w 928"/>
              <a:gd name="T3" fmla="*/ 332 h 2560"/>
              <a:gd name="T4" fmla="*/ 927 w 928"/>
              <a:gd name="T5" fmla="*/ 0 h 2560"/>
              <a:gd name="T6" fmla="*/ 927 w 928"/>
              <a:gd name="T7" fmla="*/ 1895 h 2560"/>
              <a:gd name="T8" fmla="*/ 0 w 928"/>
              <a:gd name="T9" fmla="*/ 2559 h 2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8" h="2560">
                <a:moveTo>
                  <a:pt x="0" y="2559"/>
                </a:moveTo>
                <a:lnTo>
                  <a:pt x="0" y="332"/>
                </a:lnTo>
                <a:lnTo>
                  <a:pt x="927" y="0"/>
                </a:lnTo>
                <a:lnTo>
                  <a:pt x="927" y="1895"/>
                </a:lnTo>
                <a:lnTo>
                  <a:pt x="0" y="2559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7197"/>
          </a:p>
        </p:txBody>
      </p:sp>
      <p:sp>
        <p:nvSpPr>
          <p:cNvPr id="58" name="TextBox 57"/>
          <p:cNvSpPr txBox="1"/>
          <p:nvPr/>
        </p:nvSpPr>
        <p:spPr>
          <a:xfrm>
            <a:off x="7641141" y="0"/>
            <a:ext cx="7628512" cy="120031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id-ID" sz="7200" dirty="0" smtClean="0">
                <a:solidFill>
                  <a:srgbClr val="FFFFFF"/>
                </a:solidFill>
                <a:latin typeface="Myriad Pro"/>
                <a:cs typeface="Myriad Pro"/>
              </a:rPr>
              <a:t>Edgewater Wireless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562600" y="12090400"/>
            <a:ext cx="12522200" cy="1397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9461790" y="2027520"/>
            <a:ext cx="3657600" cy="240970"/>
            <a:chOff x="10866255" y="8448874"/>
            <a:chExt cx="2738812" cy="73150"/>
          </a:xfrm>
        </p:grpSpPr>
        <p:sp>
          <p:nvSpPr>
            <p:cNvPr id="64" name="Rectangle 63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6377434" y="10781618"/>
            <a:ext cx="2284370" cy="130878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661804" y="10781618"/>
            <a:ext cx="2298826" cy="130878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0960630" y="10781618"/>
            <a:ext cx="2328970" cy="1308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289600" y="10781618"/>
            <a:ext cx="2064991" cy="13087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668196" y="11176000"/>
            <a:ext cx="19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3-Channel</a:t>
            </a:r>
            <a:endParaRPr lang="en-US" sz="28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892931" y="11176000"/>
            <a:ext cx="19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yriad Pro Light"/>
                <a:cs typeface="Myriad Pro Light"/>
              </a:rPr>
              <a:t>4</a:t>
            </a:r>
            <a:r>
              <a:rPr lang="en-US" sz="2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-Channel</a:t>
            </a:r>
            <a:endParaRPr lang="en-US" sz="28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290590" y="11176000"/>
            <a:ext cx="19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6-Channel</a:t>
            </a:r>
            <a:endParaRPr lang="en-US" sz="28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360983" y="11176000"/>
            <a:ext cx="19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12-Channel</a:t>
            </a:r>
            <a:endParaRPr lang="en-US" sz="28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4006166" y="7129158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Density of Users</a:t>
            </a:r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58047" y="12505716"/>
            <a:ext cx="758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yriad Pro"/>
                <a:cs typeface="Myriad Pro"/>
              </a:rPr>
              <a:t>Edgewater Wireless Product Family</a:t>
            </a:r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pic>
        <p:nvPicPr>
          <p:cNvPr id="77" name="Picture 76" descr="WiFi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600" y="6273798"/>
            <a:ext cx="5207000" cy="24600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8262600" y="5980331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yriad Pro Light"/>
                <a:cs typeface="Myriad Pro Light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Myriad Pro Light"/>
                <a:cs typeface="Myriad Pro Light"/>
              </a:rPr>
              <a:t>owered by:</a:t>
            </a:r>
            <a:endParaRPr lang="en-US" dirty="0">
              <a:solidFill>
                <a:srgbClr val="FFFFFF"/>
              </a:solidFill>
              <a:latin typeface="Myriad Pro Light"/>
              <a:cs typeface="Myriad Pro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940166" y="1123366"/>
            <a:ext cx="760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Myriad Pro Light"/>
                <a:cs typeface="Myriad Pro Light"/>
              </a:rPr>
              <a:t>WiFi3</a:t>
            </a:r>
            <a:r>
              <a:rPr lang="en-US" baseline="30000" dirty="0" smtClean="0">
                <a:solidFill>
                  <a:srgbClr val="FFFFFF"/>
                </a:solidFill>
                <a:latin typeface="Myriad Pro Light"/>
                <a:cs typeface="Myriad Pro Light"/>
              </a:rPr>
              <a:t>TM</a:t>
            </a:r>
            <a:r>
              <a:rPr lang="en-US" dirty="0" smtClean="0">
                <a:solidFill>
                  <a:srgbClr val="FFFFFF"/>
                </a:solidFill>
                <a:latin typeface="Myriad Pro Light"/>
                <a:cs typeface="Myriad Pro Light"/>
              </a:rPr>
              <a:t> For Increased Channel Density</a:t>
            </a:r>
            <a:endParaRPr lang="en-US" dirty="0">
              <a:solidFill>
                <a:srgbClr val="FFFFFF"/>
              </a:solidFill>
              <a:latin typeface="Myriad Pro Light"/>
              <a:cs typeface="Myriad Pro Light"/>
            </a:endParaRPr>
          </a:p>
        </p:txBody>
      </p:sp>
      <p:sp>
        <p:nvSpPr>
          <p:cNvPr id="6" name="Right Arrow 5"/>
          <p:cNvSpPr/>
          <p:nvPr/>
        </p:nvSpPr>
        <p:spPr>
          <a:xfrm rot="20332190">
            <a:off x="7403096" y="6172523"/>
            <a:ext cx="7160018" cy="15853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20377912">
            <a:off x="9005755" y="6614321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"/>
                <a:cs typeface="Myriad Pro"/>
              </a:rPr>
              <a:t>User Density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732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8926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/>
          <p:cNvSpPr txBox="1">
            <a:spLocks/>
          </p:cNvSpPr>
          <p:nvPr/>
        </p:nvSpPr>
        <p:spPr>
          <a:xfrm>
            <a:off x="14208772" y="2555390"/>
            <a:ext cx="9449310" cy="5786143"/>
          </a:xfrm>
          <a:prstGeom prst="rect">
            <a:avLst/>
          </a:prstGeom>
          <a:ln w="28575" cmpd="sng">
            <a:noFill/>
          </a:ln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Myriad Pro Light"/>
                <a:cs typeface="Myriad Pro Light"/>
              </a:rPr>
              <a:t>Real</a:t>
            </a:r>
            <a:r>
              <a:rPr lang="en-US" sz="3000" dirty="0">
                <a:solidFill>
                  <a:schemeClr val="tx1"/>
                </a:solidFill>
                <a:latin typeface="Myriad Pro Light"/>
                <a:cs typeface="Myriad Pro Light"/>
              </a:rPr>
              <a:t>-world, open-air test environment in a typical enterprise or carrier environment</a:t>
            </a:r>
            <a:r>
              <a:rPr lang="en-US" sz="3000" dirty="0">
                <a:solidFill>
                  <a:schemeClr val="bg1"/>
                </a:solidFill>
                <a:latin typeface="Myriad Pro Light"/>
                <a:cs typeface="Myriad Pro Light"/>
              </a:rPr>
              <a:t> </a:t>
            </a:r>
            <a:endParaRPr lang="en-US" sz="3000" dirty="0" smtClean="0">
              <a:solidFill>
                <a:schemeClr val="bg1"/>
              </a:solidFill>
              <a:latin typeface="Myriad Pro Light"/>
              <a:cs typeface="Myriad Pro Light"/>
            </a:endParaRPr>
          </a:p>
          <a:p>
            <a:pPr marL="457200" indent="-457200" algn="just">
              <a:buFont typeface="Arial"/>
              <a:buChar char="•"/>
            </a:pPr>
            <a:endParaRPr lang="en-US" sz="3000" dirty="0">
              <a:solidFill>
                <a:schemeClr val="bg1"/>
              </a:solidFill>
              <a:latin typeface="Myriad Pro Light"/>
              <a:cs typeface="Myriad Pro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Comparison between single channel </a:t>
            </a:r>
            <a:r>
              <a:rPr lang="en-US" sz="3000" dirty="0" err="1" smtClean="0">
                <a:solidFill>
                  <a:srgbClr val="445469"/>
                </a:solidFill>
                <a:latin typeface="Myriad Pro Light"/>
                <a:cs typeface="Myriad Pro Light"/>
              </a:rPr>
              <a:t>vs</a:t>
            </a: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multi-channel WiFi3</a:t>
            </a:r>
            <a:r>
              <a:rPr lang="en-US" sz="3000" baseline="30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TM</a:t>
            </a: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architectures</a:t>
            </a:r>
          </a:p>
          <a:p>
            <a:pPr marL="457200" indent="-457200" algn="just">
              <a:buFont typeface="Arial"/>
              <a:buChar char="•"/>
            </a:pPr>
            <a:endParaRPr lang="en-US" sz="3000" dirty="0" smtClean="0">
              <a:solidFill>
                <a:srgbClr val="445469"/>
              </a:solidFill>
              <a:latin typeface="Myriad Pro Light"/>
              <a:cs typeface="Myriad Pro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Comparison test used a top-ranked 802.11AC Access Point (</a:t>
            </a:r>
            <a:r>
              <a:rPr lang="en-US" sz="3000" dirty="0" err="1" smtClean="0">
                <a:solidFill>
                  <a:srgbClr val="445469"/>
                </a:solidFill>
                <a:latin typeface="Myriad Pro Light"/>
                <a:cs typeface="Myriad Pro Light"/>
              </a:rPr>
              <a:t>Netgear</a:t>
            </a: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) </a:t>
            </a:r>
            <a:r>
              <a:rPr lang="en-US" sz="3000" dirty="0" err="1" smtClean="0">
                <a:solidFill>
                  <a:srgbClr val="445469"/>
                </a:solidFill>
                <a:latin typeface="Myriad Pro Light"/>
                <a:cs typeface="Myriad Pro Light"/>
              </a:rPr>
              <a:t>vs</a:t>
            </a: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entry-level WiFi3</a:t>
            </a:r>
            <a:r>
              <a:rPr lang="en-US" sz="3000" baseline="30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TM</a:t>
            </a: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 powered AP delivering 3-channels (Edgewater)</a:t>
            </a:r>
          </a:p>
          <a:p>
            <a:pPr marL="457200" indent="-457200" algn="just">
              <a:buFont typeface="Arial"/>
              <a:buChar char="•"/>
            </a:pPr>
            <a:endParaRPr lang="en-US" sz="3000" dirty="0" smtClean="0">
              <a:solidFill>
                <a:srgbClr val="445469"/>
              </a:solidFill>
              <a:latin typeface="Myriad Pro Light"/>
              <a:cs typeface="Myriad Pro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000" dirty="0" smtClean="0">
                <a:solidFill>
                  <a:srgbClr val="445469"/>
                </a:solidFill>
                <a:latin typeface="Myriad Pro Light"/>
                <a:cs typeface="Myriad Pro Light"/>
              </a:rPr>
              <a:t>Testing utilized 10 off-the-shelf smart phones and tablets downloading</a:t>
            </a:r>
          </a:p>
        </p:txBody>
      </p:sp>
      <p:sp>
        <p:nvSpPr>
          <p:cNvPr id="33" name="Title 20"/>
          <p:cNvSpPr txBox="1">
            <a:spLocks/>
          </p:cNvSpPr>
          <p:nvPr/>
        </p:nvSpPr>
        <p:spPr>
          <a:xfrm>
            <a:off x="18324365" y="12473809"/>
            <a:ext cx="7949502" cy="707831"/>
          </a:xfrm>
          <a:prstGeom prst="rect">
            <a:avLst/>
          </a:prstGeom>
        </p:spPr>
        <p:txBody>
          <a:bodyPr vert="horz" wrap="square" lIns="243785" tIns="121892" rIns="243785" bIns="121892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endParaRPr lang="en-US" sz="2400" dirty="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261064" y="9753117"/>
            <a:ext cx="2019336" cy="666092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Lapse Time</a:t>
            </a:r>
            <a:endParaRPr lang="en-US" sz="2600" dirty="0">
              <a:latin typeface="Myriad Pro"/>
              <a:cs typeface="Myriad Pro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428818035"/>
              </p:ext>
            </p:extLst>
          </p:nvPr>
        </p:nvGraphicFramePr>
        <p:xfrm>
          <a:off x="736600" y="2236494"/>
          <a:ext cx="11836402" cy="73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131485" y="10972674"/>
            <a:ext cx="8064536" cy="1455979"/>
          </a:xfrm>
          <a:prstGeom prst="rect">
            <a:avLst/>
          </a:prstGeom>
          <a:noFill/>
          <a:ln>
            <a:solidFill>
              <a:srgbClr val="445469"/>
            </a:solidFill>
          </a:ln>
        </p:spPr>
        <p:txBody>
          <a:bodyPr wrap="square" lIns="0" tIns="0" rIns="243731" bIns="0" numCol="1" spcCol="731190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800" u="sng" dirty="0" smtClean="0">
                <a:latin typeface="Myriad Pro Light"/>
                <a:cs typeface="Myriad Pro Light"/>
              </a:rPr>
              <a:t>Entry-level </a:t>
            </a:r>
            <a:r>
              <a:rPr lang="en-US" sz="2800" dirty="0" smtClean="0">
                <a:latin typeface="Myriad Pro Light"/>
                <a:cs typeface="Myriad Pro Light"/>
              </a:rPr>
              <a:t>3-channel (2.4GHz) AP </a:t>
            </a:r>
            <a:r>
              <a:rPr lang="en-US" sz="2800" u="sng" dirty="0" smtClean="0">
                <a:latin typeface="Myriad Pro Light"/>
                <a:cs typeface="Myriad Pro Light"/>
              </a:rPr>
              <a:t>without optimization. </a:t>
            </a:r>
            <a:r>
              <a:rPr lang="en-US" sz="2800" dirty="0" smtClean="0">
                <a:latin typeface="Myriad Pro Light"/>
                <a:cs typeface="Myriad Pro Light"/>
              </a:rPr>
              <a:t>Same 10 users using the same mix of standard user devices.</a:t>
            </a:r>
            <a:endParaRPr lang="en-US" sz="2800" dirty="0">
              <a:latin typeface="Myriad Pro Light"/>
              <a:cs typeface="Myriad Pro Light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-1152552" y="4563451"/>
            <a:ext cx="3778304" cy="635541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Retransmission rate %</a:t>
            </a:r>
            <a:endParaRPr lang="en-US" sz="2600" dirty="0"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78000" y="8948880"/>
            <a:ext cx="10795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8000" y="2236494"/>
            <a:ext cx="0" cy="6721254"/>
          </a:xfrm>
          <a:prstGeom prst="line">
            <a:avLst/>
          </a:prstGeom>
          <a:ln>
            <a:solidFill>
              <a:srgbClr val="4454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483119" y="9095528"/>
            <a:ext cx="10797233" cy="864139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400" b="1" dirty="0" smtClean="0">
                <a:latin typeface="Myriad Pro"/>
                <a:cs typeface="Myriad Pro"/>
              </a:rPr>
              <a:t>9</a:t>
            </a:r>
            <a:r>
              <a:rPr lang="en-US" sz="2400" dirty="0" smtClean="0">
                <a:latin typeface="Myriad Pro"/>
                <a:cs typeface="Myriad Pro"/>
              </a:rPr>
              <a:t>:30             9:45              10:00                10:15                10:30              10:45                11:00</a:t>
            </a:r>
            <a:endParaRPr lang="en-US" sz="2400" dirty="0">
              <a:latin typeface="Myriad Pro"/>
              <a:cs typeface="Myriad Pro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551172" y="2032633"/>
            <a:ext cx="3657600" cy="240970"/>
            <a:chOff x="10866255" y="8448874"/>
            <a:chExt cx="2738812" cy="73150"/>
          </a:xfrm>
        </p:grpSpPr>
        <p:sp>
          <p:nvSpPr>
            <p:cNvPr id="43" name="Rectangle 42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16562064" y="8729347"/>
            <a:ext cx="4900936" cy="422056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8324365" y="8729347"/>
            <a:ext cx="1926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45469"/>
                </a:solidFill>
                <a:latin typeface="Myriad Pro"/>
                <a:cs typeface="Myriad Pro"/>
              </a:rPr>
              <a:t>Legend:</a:t>
            </a:r>
            <a:endParaRPr lang="en-US" sz="3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sp>
        <p:nvSpPr>
          <p:cNvPr id="60" name="Title 20"/>
          <p:cNvSpPr txBox="1">
            <a:spLocks/>
          </p:cNvSpPr>
          <p:nvPr/>
        </p:nvSpPr>
        <p:spPr>
          <a:xfrm>
            <a:off x="17965069" y="9522284"/>
            <a:ext cx="4888257" cy="461665"/>
          </a:xfrm>
          <a:prstGeom prst="rect">
            <a:avLst/>
          </a:prstGeom>
        </p:spPr>
        <p:txBody>
          <a:bodyPr vert="horz" wrap="square" lIns="243785" tIns="0" rIns="243785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000" dirty="0" smtClean="0">
                <a:solidFill>
                  <a:srgbClr val="445469"/>
                </a:solidFill>
                <a:latin typeface="Myriad Pro"/>
                <a:cs typeface="Myriad Pro"/>
              </a:rPr>
              <a:t>WiFi3</a:t>
            </a:r>
            <a:r>
              <a:rPr lang="en-US" sz="3000" baseline="30000" dirty="0" smtClean="0">
                <a:solidFill>
                  <a:srgbClr val="445469"/>
                </a:solidFill>
                <a:latin typeface="Myriad Pro"/>
                <a:cs typeface="Myriad Pro"/>
              </a:rPr>
              <a:t>TM</a:t>
            </a:r>
            <a:r>
              <a:rPr lang="en-US" sz="3000" dirty="0" smtClean="0">
                <a:solidFill>
                  <a:srgbClr val="445469"/>
                </a:solidFill>
                <a:latin typeface="Myriad Pro"/>
                <a:cs typeface="Myriad Pro"/>
              </a:rPr>
              <a:t> </a:t>
            </a:r>
            <a:r>
              <a:rPr lang="en-US" sz="3000" dirty="0" smtClean="0">
                <a:solidFill>
                  <a:srgbClr val="445469"/>
                </a:solidFill>
                <a:latin typeface="Myriad Pro"/>
                <a:cs typeface="Myriad Pro"/>
              </a:rPr>
              <a:t>Channel 1</a:t>
            </a:r>
            <a:endParaRPr lang="en-US" sz="30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7965067" y="10372403"/>
            <a:ext cx="7950866" cy="679715"/>
            <a:chOff x="4246743" y="4314489"/>
            <a:chExt cx="7950866" cy="1332642"/>
          </a:xfrm>
        </p:grpSpPr>
        <p:sp>
          <p:nvSpPr>
            <p:cNvPr id="65" name="Title 20"/>
            <p:cNvSpPr txBox="1">
              <a:spLocks/>
            </p:cNvSpPr>
            <p:nvPr/>
          </p:nvSpPr>
          <p:spPr>
            <a:xfrm>
              <a:off x="4246743" y="4314489"/>
              <a:ext cx="4888259" cy="905135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>
                  <a:solidFill>
                    <a:srgbClr val="445469"/>
                  </a:solidFill>
                  <a:latin typeface="Myriad Pro"/>
                  <a:cs typeface="Myriad Pro"/>
                </a:rPr>
                <a:t>WiFi3</a:t>
              </a:r>
              <a:r>
                <a:rPr lang="en-US" sz="3000" baseline="30000" dirty="0">
                  <a:solidFill>
                    <a:srgbClr val="445469"/>
                  </a:solidFill>
                  <a:latin typeface="Myriad Pro"/>
                  <a:cs typeface="Myriad Pro"/>
                </a:rPr>
                <a:t>TM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 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Channel 6</a:t>
              </a:r>
              <a:endParaRPr lang="en-US" sz="3000" dirty="0">
                <a:solidFill>
                  <a:srgbClr val="445469"/>
                </a:solidFill>
                <a:latin typeface="Myriad Pro"/>
                <a:cs typeface="Myriad Pro"/>
              </a:endParaRPr>
            </a:p>
          </p:txBody>
        </p:sp>
        <p:sp>
          <p:nvSpPr>
            <p:cNvPr id="66" name="Title 20"/>
            <p:cNvSpPr txBox="1">
              <a:spLocks/>
            </p:cNvSpPr>
            <p:nvPr/>
          </p:nvSpPr>
          <p:spPr>
            <a:xfrm>
              <a:off x="4246745" y="4939301"/>
              <a:ext cx="7950864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7931623" y="11152533"/>
            <a:ext cx="7949406" cy="676228"/>
            <a:chOff x="4246746" y="4939301"/>
            <a:chExt cx="7949406" cy="707830"/>
          </a:xfrm>
        </p:grpSpPr>
        <p:sp>
          <p:nvSpPr>
            <p:cNvPr id="70" name="Title 20"/>
            <p:cNvSpPr txBox="1">
              <a:spLocks/>
            </p:cNvSpPr>
            <p:nvPr/>
          </p:nvSpPr>
          <p:spPr>
            <a:xfrm>
              <a:off x="4280192" y="5027372"/>
              <a:ext cx="4888258" cy="483240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>
                  <a:solidFill>
                    <a:srgbClr val="445469"/>
                  </a:solidFill>
                  <a:latin typeface="Myriad Pro"/>
                  <a:cs typeface="Myriad Pro"/>
                </a:rPr>
                <a:t>WiFi3</a:t>
              </a:r>
              <a:r>
                <a:rPr lang="en-US" sz="3000" baseline="30000" dirty="0">
                  <a:solidFill>
                    <a:srgbClr val="445469"/>
                  </a:solidFill>
                  <a:latin typeface="Myriad Pro"/>
                  <a:cs typeface="Myriad Pro"/>
                </a:rPr>
                <a:t>TM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 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Channel 11 </a:t>
              </a:r>
              <a:endParaRPr lang="en-US" sz="3000" dirty="0">
                <a:solidFill>
                  <a:srgbClr val="445469"/>
                </a:solidFill>
                <a:latin typeface="Myriad Pro"/>
                <a:cs typeface="Myriad Pro"/>
              </a:endParaRPr>
            </a:p>
          </p:txBody>
        </p:sp>
        <p:sp>
          <p:nvSpPr>
            <p:cNvPr id="71" name="Title 20"/>
            <p:cNvSpPr txBox="1">
              <a:spLocks/>
            </p:cNvSpPr>
            <p:nvPr/>
          </p:nvSpPr>
          <p:spPr>
            <a:xfrm>
              <a:off x="4246746" y="4939301"/>
              <a:ext cx="7949406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6878301" y="11883991"/>
            <a:ext cx="8979962" cy="727619"/>
            <a:chOff x="2590498" y="9366677"/>
            <a:chExt cx="8979963" cy="727618"/>
          </a:xfrm>
        </p:grpSpPr>
        <p:grpSp>
          <p:nvGrpSpPr>
            <p:cNvPr id="74" name="Group 73"/>
            <p:cNvGrpSpPr/>
            <p:nvPr/>
          </p:nvGrpSpPr>
          <p:grpSpPr>
            <a:xfrm>
              <a:off x="3620958" y="9366677"/>
              <a:ext cx="7949503" cy="707830"/>
              <a:chOff x="4246745" y="4939301"/>
              <a:chExt cx="7949503" cy="707830"/>
            </a:xfrm>
          </p:grpSpPr>
          <p:sp>
            <p:nvSpPr>
              <p:cNvPr id="76" name="Title 20"/>
              <p:cNvSpPr txBox="1">
                <a:spLocks/>
              </p:cNvSpPr>
              <p:nvPr/>
            </p:nvSpPr>
            <p:spPr>
              <a:xfrm>
                <a:off x="4269606" y="5070201"/>
                <a:ext cx="4888257" cy="461665"/>
              </a:xfrm>
              <a:prstGeom prst="rect">
                <a:avLst/>
              </a:prstGeom>
            </p:spPr>
            <p:txBody>
              <a:bodyPr vert="horz" wrap="square" lIns="243785" tIns="0" rIns="243785" bIns="0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/>
                <a:r>
                  <a:rPr lang="en-US" sz="3000" dirty="0" smtClean="0">
                    <a:solidFill>
                      <a:schemeClr val="tx1"/>
                    </a:solidFill>
                    <a:latin typeface="Myriad Pro"/>
                    <a:cs typeface="Myriad Pro"/>
                  </a:rPr>
                  <a:t>Competitor AP</a:t>
                </a:r>
                <a:endParaRPr lang="en-US" sz="3000" dirty="0">
                  <a:solidFill>
                    <a:schemeClr val="tx1"/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77" name="Title 20"/>
              <p:cNvSpPr txBox="1">
                <a:spLocks/>
              </p:cNvSpPr>
              <p:nvPr/>
            </p:nvSpPr>
            <p:spPr>
              <a:xfrm>
                <a:off x="4246745" y="4939301"/>
                <a:ext cx="7949503" cy="707830"/>
              </a:xfrm>
              <a:prstGeom prst="rect">
                <a:avLst/>
              </a:prstGeom>
            </p:spPr>
            <p:txBody>
              <a:bodyPr vert="horz" wrap="square" lIns="243785" tIns="121892" rIns="243785" bIns="121892" rtlCol="0" anchor="ctr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30000"/>
                  </a:lnSpc>
                </a:pPr>
                <a:endParaRPr lang="en-US" sz="2400" dirty="0">
                  <a:solidFill>
                    <a:schemeClr val="bg1"/>
                  </a:solidFill>
                  <a:latin typeface="Lato Light"/>
                  <a:cs typeface="Lato Light"/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2590498" y="9573040"/>
              <a:ext cx="490531" cy="5212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43" tIns="91422" rIns="182843" bIns="91422" rtlCol="0" anchor="ctr"/>
            <a:lstStyle/>
            <a:p>
              <a:pPr algn="ctr"/>
              <a:endParaRPr lang="id-ID" dirty="0">
                <a:latin typeface="Raleway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93180" y="133329"/>
            <a:ext cx="8074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3502" y="120012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r>
              <a:rPr lang="en-US" dirty="0" smtClean="0">
                <a:latin typeface="Myriad Pro Light"/>
                <a:cs typeface="Myriad Pro Light"/>
              </a:rPr>
              <a:t> </a:t>
            </a:r>
            <a:r>
              <a:rPr lang="en-US" dirty="0" err="1" smtClean="0">
                <a:latin typeface="Myriad Pro Light"/>
                <a:cs typeface="Myriad Pro Light"/>
              </a:rPr>
              <a:t>vs</a:t>
            </a:r>
            <a:r>
              <a:rPr lang="en-US" dirty="0" smtClean="0">
                <a:latin typeface="Myriad Pro Light"/>
                <a:cs typeface="Myriad Pro Light"/>
              </a:rPr>
              <a:t> Single Channel Error Rates</a:t>
            </a:r>
            <a:endParaRPr lang="en-US" dirty="0">
              <a:latin typeface="Myriad Pro Light"/>
              <a:cs typeface="Myriad Pro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7244" y="12721403"/>
            <a:ext cx="8332464" cy="994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edgewater-logo-final copy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8" y="11999256"/>
            <a:ext cx="4178300" cy="1444294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16878301" y="11236672"/>
            <a:ext cx="490531" cy="5212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6878301" y="10314254"/>
            <a:ext cx="490531" cy="52125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878301" y="9442175"/>
            <a:ext cx="490531" cy="521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807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bldLvl="3"/>
      <p:bldP spid="46" grpId="0" build="p" bldLvl="3" animBg="1"/>
      <p:bldP spid="47" grpId="0" build="p" bldLvl="3"/>
      <p:bldP spid="52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6967200" y="8176696"/>
            <a:ext cx="4800600" cy="43455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8287931" y="9044665"/>
            <a:ext cx="7926642" cy="814414"/>
            <a:chOff x="4268826" y="4876890"/>
            <a:chExt cx="7926642" cy="814413"/>
          </a:xfrm>
        </p:grpSpPr>
        <p:sp>
          <p:nvSpPr>
            <p:cNvPr id="26" name="Title 20"/>
            <p:cNvSpPr txBox="1">
              <a:spLocks/>
            </p:cNvSpPr>
            <p:nvPr/>
          </p:nvSpPr>
          <p:spPr>
            <a:xfrm>
              <a:off x="4268828" y="4876890"/>
              <a:ext cx="4888257" cy="461665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>
                  <a:solidFill>
                    <a:srgbClr val="445469"/>
                  </a:solidFill>
                  <a:latin typeface="Myriad Pro"/>
                  <a:cs typeface="Myriad Pro"/>
                </a:rPr>
                <a:t>WiFi3</a:t>
              </a:r>
              <a:r>
                <a:rPr lang="en-US" sz="3000" baseline="30000" dirty="0">
                  <a:solidFill>
                    <a:srgbClr val="445469"/>
                  </a:solidFill>
                  <a:latin typeface="Myriad Pro"/>
                  <a:cs typeface="Myriad Pro"/>
                </a:rPr>
                <a:t>TM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 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Channel 1 </a:t>
              </a:r>
              <a:endParaRPr lang="en-US" sz="3000" dirty="0">
                <a:solidFill>
                  <a:srgbClr val="445469"/>
                </a:solidFill>
                <a:latin typeface="Myriad Pro"/>
                <a:cs typeface="Myriad Pro"/>
              </a:endParaRPr>
            </a:p>
          </p:txBody>
        </p:sp>
        <p:sp>
          <p:nvSpPr>
            <p:cNvPr id="27" name="Title 20"/>
            <p:cNvSpPr txBox="1">
              <a:spLocks/>
            </p:cNvSpPr>
            <p:nvPr/>
          </p:nvSpPr>
          <p:spPr>
            <a:xfrm>
              <a:off x="4268826" y="4983473"/>
              <a:ext cx="7926642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263707" y="7963531"/>
            <a:ext cx="7950864" cy="4130534"/>
            <a:chOff x="4245383" y="4939301"/>
            <a:chExt cx="7950865" cy="4130530"/>
          </a:xfrm>
        </p:grpSpPr>
        <p:sp>
          <p:nvSpPr>
            <p:cNvPr id="32" name="Title 20"/>
            <p:cNvSpPr txBox="1">
              <a:spLocks/>
            </p:cNvSpPr>
            <p:nvPr/>
          </p:nvSpPr>
          <p:spPr>
            <a:xfrm>
              <a:off x="4245383" y="8608166"/>
              <a:ext cx="4888257" cy="461665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 smtClean="0">
                  <a:solidFill>
                    <a:schemeClr val="tx1"/>
                  </a:solidFill>
                  <a:latin typeface="Myriad Pro"/>
                  <a:cs typeface="Myriad Pro"/>
                </a:rPr>
                <a:t>Competitor AP</a:t>
              </a:r>
              <a:endParaRPr lang="en-US" sz="3000" dirty="0">
                <a:solidFill>
                  <a:schemeClr val="tx1"/>
                </a:solidFill>
                <a:latin typeface="Myriad Pro"/>
                <a:cs typeface="Myriad Pro"/>
              </a:endParaRPr>
            </a:p>
          </p:txBody>
        </p:sp>
        <p:sp>
          <p:nvSpPr>
            <p:cNvPr id="33" name="Title 20"/>
            <p:cNvSpPr txBox="1">
              <a:spLocks/>
            </p:cNvSpPr>
            <p:nvPr/>
          </p:nvSpPr>
          <p:spPr>
            <a:xfrm>
              <a:off x="4246745" y="4939301"/>
              <a:ext cx="7949503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263707" y="5680490"/>
            <a:ext cx="7950864" cy="4699845"/>
            <a:chOff x="4246745" y="4939301"/>
            <a:chExt cx="7950864" cy="4699841"/>
          </a:xfrm>
        </p:grpSpPr>
        <p:sp>
          <p:nvSpPr>
            <p:cNvPr id="38" name="Title 20"/>
            <p:cNvSpPr txBox="1">
              <a:spLocks/>
            </p:cNvSpPr>
            <p:nvPr/>
          </p:nvSpPr>
          <p:spPr>
            <a:xfrm>
              <a:off x="4270971" y="9177478"/>
              <a:ext cx="4888259" cy="461664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>
                  <a:solidFill>
                    <a:srgbClr val="445469"/>
                  </a:solidFill>
                  <a:latin typeface="Myriad Pro"/>
                  <a:cs typeface="Myriad Pro"/>
                </a:rPr>
                <a:t>WiFi3</a:t>
              </a:r>
              <a:r>
                <a:rPr lang="en-US" sz="3000" baseline="30000" dirty="0">
                  <a:solidFill>
                    <a:srgbClr val="445469"/>
                  </a:solidFill>
                  <a:latin typeface="Myriad Pro"/>
                  <a:cs typeface="Myriad Pro"/>
                </a:rPr>
                <a:t>TM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 Channel 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6 </a:t>
              </a:r>
              <a:endParaRPr lang="en-US" sz="3000" dirty="0">
                <a:solidFill>
                  <a:srgbClr val="445469"/>
                </a:solidFill>
                <a:latin typeface="Myriad Pro"/>
                <a:cs typeface="Myriad Pro"/>
              </a:endParaRPr>
            </a:p>
          </p:txBody>
        </p:sp>
        <p:sp>
          <p:nvSpPr>
            <p:cNvPr id="39" name="Title 20"/>
            <p:cNvSpPr txBox="1">
              <a:spLocks/>
            </p:cNvSpPr>
            <p:nvPr/>
          </p:nvSpPr>
          <p:spPr>
            <a:xfrm>
              <a:off x="4246745" y="4939301"/>
              <a:ext cx="7950864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263705" y="6862222"/>
            <a:ext cx="7950864" cy="4458686"/>
            <a:chOff x="4245288" y="4939301"/>
            <a:chExt cx="7950864" cy="4458683"/>
          </a:xfrm>
        </p:grpSpPr>
        <p:sp>
          <p:nvSpPr>
            <p:cNvPr id="44" name="Title 20"/>
            <p:cNvSpPr txBox="1">
              <a:spLocks/>
            </p:cNvSpPr>
            <p:nvPr/>
          </p:nvSpPr>
          <p:spPr>
            <a:xfrm>
              <a:off x="4245288" y="8936319"/>
              <a:ext cx="4888258" cy="461665"/>
            </a:xfrm>
            <a:prstGeom prst="rect">
              <a:avLst/>
            </a:prstGeom>
          </p:spPr>
          <p:txBody>
            <a:bodyPr vert="horz" wrap="square" lIns="243785" tIns="0" rIns="243785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/>
              <a:r>
                <a:rPr lang="en-US" sz="3000" dirty="0">
                  <a:solidFill>
                    <a:srgbClr val="445469"/>
                  </a:solidFill>
                  <a:latin typeface="Myriad Pro"/>
                  <a:cs typeface="Myriad Pro"/>
                </a:rPr>
                <a:t>WiFi3</a:t>
              </a:r>
              <a:r>
                <a:rPr lang="en-US" sz="3000" baseline="30000" dirty="0">
                  <a:solidFill>
                    <a:srgbClr val="445469"/>
                  </a:solidFill>
                  <a:latin typeface="Myriad Pro"/>
                  <a:cs typeface="Myriad Pro"/>
                </a:rPr>
                <a:t>TM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 </a:t>
              </a:r>
              <a:r>
                <a:rPr lang="en-US" sz="3000" dirty="0" smtClean="0">
                  <a:solidFill>
                    <a:srgbClr val="445469"/>
                  </a:solidFill>
                  <a:latin typeface="Myriad Pro"/>
                  <a:cs typeface="Myriad Pro"/>
                </a:rPr>
                <a:t>Channel 11 </a:t>
              </a:r>
              <a:endParaRPr lang="en-US" sz="3000" dirty="0">
                <a:solidFill>
                  <a:srgbClr val="445469"/>
                </a:solidFill>
                <a:latin typeface="Myriad Pro"/>
                <a:cs typeface="Myriad Pro"/>
              </a:endParaRPr>
            </a:p>
          </p:txBody>
        </p:sp>
        <p:sp>
          <p:nvSpPr>
            <p:cNvPr id="45" name="Title 20"/>
            <p:cNvSpPr txBox="1">
              <a:spLocks/>
            </p:cNvSpPr>
            <p:nvPr/>
          </p:nvSpPr>
          <p:spPr>
            <a:xfrm>
              <a:off x="4246746" y="4939301"/>
              <a:ext cx="7949406" cy="707830"/>
            </a:xfrm>
            <a:prstGeom prst="rect">
              <a:avLst/>
            </a:prstGeom>
          </p:spPr>
          <p:txBody>
            <a:bodyPr vert="horz" wrap="square" lIns="243785" tIns="121892" rIns="243785" bIns="121892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261064" y="11632400"/>
            <a:ext cx="2019336" cy="666092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Lapse Time</a:t>
            </a:r>
            <a:endParaRPr lang="en-US" sz="2600" dirty="0">
              <a:latin typeface="Myriad Pro"/>
              <a:cs typeface="Myriad Pro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8675551"/>
              </p:ext>
            </p:extLst>
          </p:nvPr>
        </p:nvGraphicFramePr>
        <p:xfrm>
          <a:off x="1189400" y="3434119"/>
          <a:ext cx="11836402" cy="73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46"/>
          <p:cNvSpPr txBox="1"/>
          <p:nvPr/>
        </p:nvSpPr>
        <p:spPr>
          <a:xfrm rot="16200000">
            <a:off x="-670061" y="6366653"/>
            <a:ext cx="3041396" cy="635541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600" b="1" dirty="0" smtClean="0">
                <a:latin typeface="Myriad Pro"/>
                <a:cs typeface="Myriad Pro"/>
              </a:rPr>
              <a:t>Number of Clients</a:t>
            </a:r>
            <a:endParaRPr lang="en-US" sz="2600" dirty="0">
              <a:latin typeface="Myriad Pro"/>
              <a:cs typeface="Myriad Pro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778000" y="10320480"/>
            <a:ext cx="107950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78000" y="3599226"/>
            <a:ext cx="0" cy="6721254"/>
          </a:xfrm>
          <a:prstGeom prst="line">
            <a:avLst/>
          </a:prstGeom>
          <a:ln>
            <a:solidFill>
              <a:srgbClr val="44546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78000" y="10768261"/>
            <a:ext cx="11455403" cy="864139"/>
          </a:xfrm>
          <a:prstGeom prst="rect">
            <a:avLst/>
          </a:prstGeom>
          <a:noFill/>
        </p:spPr>
        <p:txBody>
          <a:bodyPr wrap="square" lIns="0" tIns="0" rIns="243731" bIns="0" numCol="1" spcCol="731190" rtlCol="0">
            <a:noAutofit/>
          </a:bodyPr>
          <a:lstStyle/>
          <a:p>
            <a:pPr algn="just"/>
            <a:r>
              <a:rPr lang="en-US" sz="2400" b="1" dirty="0" smtClean="0">
                <a:latin typeface="Myriad Pro"/>
                <a:cs typeface="Myriad Pro"/>
              </a:rPr>
              <a:t>9</a:t>
            </a:r>
            <a:r>
              <a:rPr lang="en-US" sz="2400" dirty="0" smtClean="0">
                <a:latin typeface="Myriad Pro"/>
                <a:cs typeface="Myriad Pro"/>
              </a:rPr>
              <a:t>:30               9:45                10:00                 10:15                10:30               10:45                  11:00</a:t>
            </a: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16351" y="8176696"/>
            <a:ext cx="19261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445469"/>
                </a:solidFill>
                <a:latin typeface="Myriad Pro"/>
                <a:cs typeface="Myriad Pro"/>
              </a:rPr>
              <a:t>Legend:</a:t>
            </a:r>
            <a:endParaRPr lang="en-US" sz="3200" dirty="0">
              <a:solidFill>
                <a:srgbClr val="445469"/>
              </a:solidFill>
              <a:latin typeface="Myriad Pro"/>
              <a:cs typeface="Myriad Pro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693614" y="2030049"/>
            <a:ext cx="3657600" cy="240970"/>
            <a:chOff x="10866255" y="8448874"/>
            <a:chExt cx="2738812" cy="73150"/>
          </a:xfrm>
        </p:grpSpPr>
        <p:sp>
          <p:nvSpPr>
            <p:cNvPr id="43" name="Rectangle 42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7772400" y="12298492"/>
            <a:ext cx="8940229" cy="14175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edgewater-logo-final copy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8" y="11999256"/>
            <a:ext cx="4178300" cy="14442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8523240" y="0"/>
            <a:ext cx="799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7200" dirty="0">
                <a:solidFill>
                  <a:srgbClr val="107EC4"/>
                </a:solidFill>
                <a:latin typeface="Myriad Pro"/>
                <a:cs typeface="Myriad Pro"/>
              </a:rPr>
              <a:t>Edgewater Wireless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928954" y="1190761"/>
            <a:ext cx="61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yriad Pro Light"/>
                <a:cs typeface="Myriad Pro Light"/>
              </a:rPr>
              <a:t>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r>
              <a:rPr lang="en-US" dirty="0" smtClean="0">
                <a:latin typeface="Myriad Pro Light"/>
                <a:cs typeface="Myriad Pro Light"/>
              </a:rPr>
              <a:t> </a:t>
            </a:r>
            <a:r>
              <a:rPr lang="en-US" dirty="0" err="1" smtClean="0">
                <a:latin typeface="Myriad Pro Light"/>
                <a:cs typeface="Myriad Pro Light"/>
              </a:rPr>
              <a:t>vs</a:t>
            </a:r>
            <a:r>
              <a:rPr lang="en-US" dirty="0" smtClean="0">
                <a:latin typeface="Myriad Pro Light"/>
                <a:cs typeface="Myriad Pro Light"/>
              </a:rPr>
              <a:t>????</a:t>
            </a:r>
            <a:endParaRPr lang="en-US" dirty="0">
              <a:latin typeface="Myriad Pro Light"/>
              <a:cs typeface="Myriad Pro Ligh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368832" y="8918199"/>
            <a:ext cx="490531" cy="52125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7368832" y="9859078"/>
            <a:ext cx="490531" cy="52125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7379685" y="10799652"/>
            <a:ext cx="490531" cy="5212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368832" y="11632400"/>
            <a:ext cx="490531" cy="521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rtlCol="0" anchor="ctr"/>
          <a:lstStyle/>
          <a:p>
            <a:pPr algn="ctr"/>
            <a:endParaRPr lang="id-ID" dirty="0">
              <a:latin typeface="Raleway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09800" y="3178566"/>
            <a:ext cx="8915400" cy="3970318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Competitor’s AP, using single channel radio architecture, must support 10 clients on a single channel</a:t>
            </a:r>
          </a:p>
          <a:p>
            <a:pPr marL="571500" indent="-571500" algn="just">
              <a:buFont typeface="Arial"/>
              <a:buChar char="•"/>
            </a:pPr>
            <a:endParaRPr lang="en-US" dirty="0" smtClean="0">
              <a:latin typeface="Myriad Pro Light"/>
              <a:cs typeface="Myriad Pro Light"/>
            </a:endParaRPr>
          </a:p>
          <a:p>
            <a:pPr marL="571500" indent="-571500" algn="just">
              <a:buFont typeface="Arial"/>
              <a:buChar char="•"/>
            </a:pPr>
            <a:r>
              <a:rPr lang="en-US" dirty="0" smtClean="0">
                <a:latin typeface="Myriad Pro Light"/>
                <a:cs typeface="Myriad Pro Light"/>
              </a:rPr>
              <a:t>Edgewater’s WiFi3</a:t>
            </a:r>
            <a:r>
              <a:rPr lang="en-US" baseline="30000" dirty="0" smtClean="0">
                <a:latin typeface="Myriad Pro Light"/>
                <a:cs typeface="Myriad Pro Light"/>
              </a:rPr>
              <a:t>TM</a:t>
            </a:r>
            <a:r>
              <a:rPr lang="en-US" dirty="0" smtClean="0">
                <a:latin typeface="Myriad Pro Light"/>
                <a:cs typeface="Myriad Pro Light"/>
              </a:rPr>
              <a:t> powered AP enables balanced distribution of clients across multiple channels</a:t>
            </a:r>
          </a:p>
        </p:txBody>
      </p:sp>
    </p:spTree>
    <p:extLst>
      <p:ext uri="{BB962C8B-B14F-4D97-AF65-F5344CB8AC3E}">
        <p14:creationId xmlns:p14="http://schemas.microsoft.com/office/powerpoint/2010/main" val="15945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 bldLvl="3"/>
      <p:bldP spid="47" grpId="0" build="p" bldLvl="3"/>
      <p:bldP spid="52" grpId="0" build="p" bldLvl="3"/>
    </p:bld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tagua light prueba">
    <a:dk1>
      <a:srgbClr val="445469"/>
    </a:dk1>
    <a:lt1>
      <a:sysClr val="window" lastClr="FFFFFF"/>
    </a:lt1>
    <a:dk2>
      <a:srgbClr val="445469"/>
    </a:dk2>
    <a:lt2>
      <a:srgbClr val="FFFFFF"/>
    </a:lt2>
    <a:accent1>
      <a:srgbClr val="1EA185"/>
    </a:accent1>
    <a:accent2>
      <a:srgbClr val="9BBB5C"/>
    </a:accent2>
    <a:accent3>
      <a:srgbClr val="F29B26"/>
    </a:accent3>
    <a:accent4>
      <a:srgbClr val="BD392F"/>
    </a:accent4>
    <a:accent5>
      <a:srgbClr val="445469"/>
    </a:accent5>
    <a:accent6>
      <a:srgbClr val="445469"/>
    </a:accent6>
    <a:hlink>
      <a:srgbClr val="F33B48"/>
    </a:hlink>
    <a:folHlink>
      <a:srgbClr val="FFC000"/>
    </a:folHlink>
  </a:clrScheme>
  <a:fontScheme name="Custom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otagua light prueba">
    <a:dk1>
      <a:srgbClr val="445469"/>
    </a:dk1>
    <a:lt1>
      <a:sysClr val="window" lastClr="FFFFFF"/>
    </a:lt1>
    <a:dk2>
      <a:srgbClr val="445469"/>
    </a:dk2>
    <a:lt2>
      <a:srgbClr val="FFFFFF"/>
    </a:lt2>
    <a:accent1>
      <a:srgbClr val="1EA185"/>
    </a:accent1>
    <a:accent2>
      <a:srgbClr val="9BBB5C"/>
    </a:accent2>
    <a:accent3>
      <a:srgbClr val="F29B26"/>
    </a:accent3>
    <a:accent4>
      <a:srgbClr val="BD392F"/>
    </a:accent4>
    <a:accent5>
      <a:srgbClr val="445469"/>
    </a:accent5>
    <a:accent6>
      <a:srgbClr val="445469"/>
    </a:accent6>
    <a:hlink>
      <a:srgbClr val="F33B48"/>
    </a:hlink>
    <a:folHlink>
      <a:srgbClr val="FFC000"/>
    </a:folHlink>
  </a:clrScheme>
  <a:fontScheme name="Custom 1">
    <a:majorFont>
      <a:latin typeface="Lato"/>
      <a:ea typeface=""/>
      <a:cs typeface=""/>
    </a:majorFont>
    <a:minorFont>
      <a:latin typeface="Lato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22605</TotalTime>
  <Words>1216</Words>
  <Application>Microsoft Macintosh PowerPoint</Application>
  <PresentationFormat>Custom</PresentationFormat>
  <Paragraphs>201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 1</dc:creator>
  <cp:keywords/>
  <dc:description/>
  <cp:lastModifiedBy>Leanne</cp:lastModifiedBy>
  <cp:revision>2066</cp:revision>
  <dcterms:created xsi:type="dcterms:W3CDTF">2014-11-12T21:47:38Z</dcterms:created>
  <dcterms:modified xsi:type="dcterms:W3CDTF">2017-10-17T15:00:49Z</dcterms:modified>
  <cp:category/>
</cp:coreProperties>
</file>